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6"/>
  </p:notesMasterIdLst>
  <p:sldIdLst>
    <p:sldId id="319" r:id="rId3"/>
    <p:sldId id="331" r:id="rId4"/>
    <p:sldId id="337" r:id="rId5"/>
    <p:sldId id="269" r:id="rId6"/>
    <p:sldId id="270" r:id="rId7"/>
    <p:sldId id="330" r:id="rId8"/>
    <p:sldId id="307" r:id="rId9"/>
    <p:sldId id="266" r:id="rId10"/>
    <p:sldId id="267" r:id="rId11"/>
    <p:sldId id="315" r:id="rId12"/>
    <p:sldId id="316" r:id="rId13"/>
    <p:sldId id="332" r:id="rId14"/>
    <p:sldId id="333" r:id="rId15"/>
    <p:sldId id="334" r:id="rId16"/>
    <p:sldId id="340" r:id="rId17"/>
    <p:sldId id="298" r:id="rId18"/>
    <p:sldId id="335" r:id="rId19"/>
    <p:sldId id="336" r:id="rId20"/>
    <p:sldId id="271" r:id="rId21"/>
    <p:sldId id="308" r:id="rId22"/>
    <p:sldId id="301" r:id="rId23"/>
    <p:sldId id="314" r:id="rId24"/>
    <p:sldId id="265" r:id="rId25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C5E"/>
    <a:srgbClr val="D98FBB"/>
    <a:srgbClr val="10253F"/>
    <a:srgbClr val="CC6AA4"/>
    <a:srgbClr val="B43D83"/>
    <a:srgbClr val="175DAB"/>
    <a:srgbClr val="CC3399"/>
    <a:srgbClr val="003A79"/>
    <a:srgbClr val="3F3F3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 autoAdjust="0"/>
    <p:restoredTop sz="73183" autoAdjust="0"/>
  </p:normalViewPr>
  <p:slideViewPr>
    <p:cSldViewPr>
      <p:cViewPr varScale="1">
        <p:scale>
          <a:sx n="98" d="100"/>
          <a:sy n="98" d="100"/>
        </p:scale>
        <p:origin x="16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fili\U077126.SPIMI\Desktop\Panaro%20Bri%20per%20Ivan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6267607972"/>
          <c:y val="0.19302873679083535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EA-41DD-8A5B-B816986B17A4}"/>
              </c:ext>
            </c:extLst>
          </c:dPt>
          <c:dPt>
            <c:idx val="1"/>
            <c:bubble3D val="0"/>
            <c:spPr>
              <a:solidFill>
                <a:srgbClr val="175DAB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EA-41DD-8A5B-B816986B17A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0EA-41DD-8A5B-B816986B17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0EA-41DD-8A5B-B816986B17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0EA-41DD-8A5B-B816986B17A4}"/>
              </c:ext>
            </c:extLst>
          </c:dPt>
          <c:dPt>
            <c:idx val="5"/>
            <c:bubble3D val="0"/>
            <c:spPr>
              <a:solidFill>
                <a:srgbClr val="B43D83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0EA-41DD-8A5B-B816986B17A4}"/>
              </c:ext>
            </c:extLst>
          </c:dPt>
          <c:dLbls>
            <c:dLbl>
              <c:idx val="0"/>
              <c:layout>
                <c:manualLayout>
                  <c:x val="0.25"/>
                  <c:y val="-8.33333333333333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EA-41DD-8A5B-B816986B17A4}"/>
                </c:ext>
              </c:extLst>
            </c:dLbl>
            <c:dLbl>
              <c:idx val="1"/>
              <c:layout>
                <c:manualLayout>
                  <c:x val="0.17499999999999991"/>
                  <c:y val="6.94444444444443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EA-41DD-8A5B-B816986B17A4}"/>
                </c:ext>
              </c:extLst>
            </c:dLbl>
            <c:dLbl>
              <c:idx val="2"/>
              <c:layout>
                <c:manualLayout>
                  <c:x val="-0.11944444444444446"/>
                  <c:y val="0.171296296296296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EA-41DD-8A5B-B816986B17A4}"/>
                </c:ext>
              </c:extLst>
            </c:dLbl>
            <c:dLbl>
              <c:idx val="3"/>
              <c:layout>
                <c:manualLayout>
                  <c:x val="-0.20555555555555555"/>
                  <c:y val="6.0185185185185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EA-41DD-8A5B-B816986B17A4}"/>
                </c:ext>
              </c:extLst>
            </c:dLbl>
            <c:dLbl>
              <c:idx val="4"/>
              <c:layout>
                <c:manualLayout>
                  <c:x val="-0.19444444444444445"/>
                  <c:y val="-0.166666666666666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EA-41DD-8A5B-B816986B17A4}"/>
                </c:ext>
              </c:extLst>
            </c:dLbl>
            <c:dLbl>
              <c:idx val="5"/>
              <c:layout>
                <c:manualLayout>
                  <c:x val="-0.10000000000000002"/>
                  <c:y val="-0.231481481481481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EA-41DD-8A5B-B816986B17A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Foglio1!$B$2:$G$2</c:f>
              <c:strCache>
                <c:ptCount val="6"/>
                <c:pt idx="0">
                  <c:v>Arab Middle East and North Africa</c:v>
                </c:pt>
                <c:pt idx="1">
                  <c:v>East Asia</c:v>
                </c:pt>
                <c:pt idx="2">
                  <c:v>Europe</c:v>
                </c:pt>
                <c:pt idx="3">
                  <c:v>North America</c:v>
                </c:pt>
                <c:pt idx="4">
                  <c:v>Sub-Saharan Africa</c:v>
                </c:pt>
                <c:pt idx="5">
                  <c:v>West Asia</c:v>
                </c:pt>
              </c:strCache>
            </c:strRef>
          </c:cat>
          <c:val>
            <c:numRef>
              <c:f>Foglio1!$B$3:$G$3</c:f>
              <c:numCache>
                <c:formatCode>General</c:formatCode>
                <c:ptCount val="6"/>
                <c:pt idx="0">
                  <c:v>8730</c:v>
                </c:pt>
                <c:pt idx="1">
                  <c:v>74660</c:v>
                </c:pt>
                <c:pt idx="2">
                  <c:v>14700</c:v>
                </c:pt>
                <c:pt idx="3">
                  <c:v>1640</c:v>
                </c:pt>
                <c:pt idx="4">
                  <c:v>4320</c:v>
                </c:pt>
                <c:pt idx="5">
                  <c:v>42170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EA-41DD-8A5B-B816986B17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B9DEE5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175DAB"/>
            </a:solidFill>
          </c:spPr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FA9-4D7B-9D15-AEA12E73BA7C}"/>
              </c:ext>
            </c:extLst>
          </c:dPt>
          <c:dLbls>
            <c:dLbl>
              <c:idx val="0"/>
              <c:layout>
                <c:manualLayout>
                  <c:x val="-0.17659964110267942"/>
                  <c:y val="0.1488477483677134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A9-4D7B-9D15-AEA12E73BA7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9-4D7B-9D15-AEA12E73BA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Foglio1!$A$42:$A$43</c:f>
              <c:strCache>
                <c:ptCount val="2"/>
                <c:pt idx="0">
                  <c:v>Trade BRI</c:v>
                </c:pt>
                <c:pt idx="1">
                  <c:v>Others</c:v>
                </c:pt>
              </c:strCache>
            </c:strRef>
          </c:cat>
          <c:val>
            <c:numRef>
              <c:f>Foglio1!$B$42:$B$43</c:f>
              <c:numCache>
                <c:formatCode>#,##0</c:formatCode>
                <c:ptCount val="2"/>
                <c:pt idx="0">
                  <c:v>10820</c:v>
                </c:pt>
                <c:pt idx="1">
                  <c:v>21143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A9-4D7B-9D15-AEA12E73BA7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43D83"/>
              </a:solidFill>
            </c:spPr>
            <c:extLst>
              <c:ext xmlns:c16="http://schemas.microsoft.com/office/drawing/2014/chart" uri="{C3380CC4-5D6E-409C-BE32-E72D297353CC}">
                <c16:uniqueId val="{00000001-74EC-4DF1-A017-26EB57F9412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4EC-4DF1-A017-26EB57F94121}"/>
              </c:ext>
            </c:extLst>
          </c:dPt>
          <c:dLbls>
            <c:dLbl>
              <c:idx val="0"/>
              <c:layout>
                <c:manualLayout>
                  <c:x val="-0.16008003941591031"/>
                  <c:y val="0.1503787160903690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EC-4DF1-A017-26EB57F941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EC-4DF1-A017-26EB57F94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Foglio1!$A$9:$A$10</c:f>
              <c:strCache>
                <c:ptCount val="2"/>
                <c:pt idx="0">
                  <c:v>BRI's GDP</c:v>
                </c:pt>
                <c:pt idx="1">
                  <c:v>Others</c:v>
                </c:pt>
              </c:strCache>
            </c:strRef>
          </c:cat>
          <c:val>
            <c:numRef>
              <c:f>Foglio1!$B$9:$B$10</c:f>
              <c:numCache>
                <c:formatCode>General</c:formatCode>
                <c:ptCount val="2"/>
                <c:pt idx="0">
                  <c:v>24663.290000000008</c:v>
                </c:pt>
                <c:pt idx="1">
                  <c:v>54617.64499999999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EC-4DF1-A017-26EB57F9412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911065149949023E-2"/>
          <c:y val="0.19025276925130122"/>
          <c:w val="0.8359989240619532"/>
          <c:h val="0.63175354775568315"/>
        </c:manualLayout>
      </c:layout>
      <c:lineChart>
        <c:grouping val="standard"/>
        <c:varyColors val="0"/>
        <c:ser>
          <c:idx val="0"/>
          <c:order val="0"/>
          <c:tx>
            <c:strRef>
              <c:f>'Dati Graph 4'!$A$4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rgbClr val="B43D8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730403047581687E-2"/>
                  <c:y val="-3.85310734463276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40.6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B-495A-BCAC-EFC6BC039D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8B-495A-BCAC-EFC6BC039DB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8B-495A-BCAC-EFC6BC039D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8B-495A-BCAC-EFC6BC039D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8B-495A-BCAC-EFC6BC039DBE}"/>
                </c:ext>
              </c:extLst>
            </c:dLbl>
            <c:dLbl>
              <c:idx val="16"/>
              <c:layout>
                <c:manualLayout>
                  <c:x val="-3.9965544773889305E-2"/>
                  <c:y val="-2.25988700564970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87.2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8B-495A-BCAC-EFC6BC039DBE}"/>
                </c:ext>
              </c:extLst>
            </c:dLbl>
            <c:dLbl>
              <c:idx val="19"/>
              <c:layout>
                <c:manualLayout>
                  <c:x val="-8.7545486172225344E-3"/>
                  <c:y val="-2.3168290404377418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99.6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8B-495A-BCAC-EFC6BC039DB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Graph 4'!$B$3:$U$3</c:f>
              <c:strCach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  <c:pt idx="18">
                  <c:v>2019*</c:v>
                </c:pt>
                <c:pt idx="19">
                  <c:v>2020*</c:v>
                </c:pt>
              </c:strCache>
            </c:strRef>
          </c:cat>
          <c:val>
            <c:numRef>
              <c:f>'Dati Graph 4'!$B$4:$U$4</c:f>
              <c:numCache>
                <c:formatCode>#,##0.0</c:formatCode>
                <c:ptCount val="20"/>
                <c:pt idx="0">
                  <c:v>40564764.472439997</c:v>
                </c:pt>
                <c:pt idx="1">
                  <c:v>40204112.596588798</c:v>
                </c:pt>
                <c:pt idx="2">
                  <c:v>49522089.181387194</c:v>
                </c:pt>
                <c:pt idx="3">
                  <c:v>62192964.193455204</c:v>
                </c:pt>
                <c:pt idx="4">
                  <c:v>75189049.799291998</c:v>
                </c:pt>
                <c:pt idx="5">
                  <c:v>90019979.56704399</c:v>
                </c:pt>
                <c:pt idx="6">
                  <c:v>105677876.93484001</c:v>
                </c:pt>
                <c:pt idx="7">
                  <c:v>133127724.52925201</c:v>
                </c:pt>
                <c:pt idx="8">
                  <c:v>91100604.368351609</c:v>
                </c:pt>
                <c:pt idx="9">
                  <c:v>110065778.82714511</c:v>
                </c:pt>
                <c:pt idx="10">
                  <c:v>115446233.17727999</c:v>
                </c:pt>
                <c:pt idx="11">
                  <c:v>118946539.4267568</c:v>
                </c:pt>
                <c:pt idx="12">
                  <c:v>108810923.2844238</c:v>
                </c:pt>
                <c:pt idx="13">
                  <c:v>97108964.98418051</c:v>
                </c:pt>
                <c:pt idx="14">
                  <c:v>80485285.764047489</c:v>
                </c:pt>
                <c:pt idx="15">
                  <c:v>77685563.352867395</c:v>
                </c:pt>
                <c:pt idx="16">
                  <c:v>87177083.846095085</c:v>
                </c:pt>
                <c:pt idx="17">
                  <c:v>95585392.502121598</c:v>
                </c:pt>
                <c:pt idx="18">
                  <c:v>97588391.502121598</c:v>
                </c:pt>
                <c:pt idx="19">
                  <c:v>99591390.502121598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8B-495A-BCAC-EFC6BC039DBE}"/>
            </c:ext>
          </c:extLst>
        </c:ser>
        <c:ser>
          <c:idx val="1"/>
          <c:order val="1"/>
          <c:tx>
            <c:strRef>
              <c:f>'Dati Graph 4'!$A$5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242891981911227E-2"/>
                  <c:y val="-4.40677966101694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44.0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8B-495A-BCAC-EFC6BC039D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8B-495A-BCAC-EFC6BC039DB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8B-495A-BCAC-EFC6BC039D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8B-495A-BCAC-EFC6BC039D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8B-495A-BCAC-EFC6BC039DBE}"/>
                </c:ext>
              </c:extLst>
            </c:dLbl>
            <c:dLbl>
              <c:idx val="16"/>
              <c:layout>
                <c:manualLayout>
                  <c:x val="-2.5292015420211072E-2"/>
                  <c:y val="1.60508919435917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69.3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8B-495A-BCAC-EFC6BC039DB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38B-495A-BCAC-EFC6BC039DB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8B-495A-BCAC-EFC6BC039DBE}"/>
                </c:ext>
              </c:extLst>
            </c:dLbl>
            <c:dLbl>
              <c:idx val="19"/>
              <c:layout>
                <c:manualLayout>
                  <c:x val="-1.2888915317969693E-2"/>
                  <c:y val="1.37910049379420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8B-495A-BCAC-EFC6BC039DBE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Graph 4'!$B$3:$U$3</c:f>
              <c:strCach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  <c:pt idx="18">
                  <c:v>2019*</c:v>
                </c:pt>
                <c:pt idx="19">
                  <c:v>2020*</c:v>
                </c:pt>
              </c:strCache>
            </c:strRef>
          </c:cat>
          <c:val>
            <c:numRef>
              <c:f>'Dati Graph 4'!$B$5:$U$5</c:f>
              <c:numCache>
                <c:formatCode>#,##0.0</c:formatCode>
                <c:ptCount val="20"/>
                <c:pt idx="0">
                  <c:v>43962298.294</c:v>
                </c:pt>
                <c:pt idx="1">
                  <c:v>43265989.891999997</c:v>
                </c:pt>
                <c:pt idx="2">
                  <c:v>43424595.333999999</c:v>
                </c:pt>
                <c:pt idx="3">
                  <c:v>48255892.579999998</c:v>
                </c:pt>
                <c:pt idx="4">
                  <c:v>58853863.140000001</c:v>
                </c:pt>
                <c:pt idx="5">
                  <c:v>54921618.398000002</c:v>
                </c:pt>
                <c:pt idx="6">
                  <c:v>56232882.498000003</c:v>
                </c:pt>
                <c:pt idx="7">
                  <c:v>65005782.129000001</c:v>
                </c:pt>
                <c:pt idx="8">
                  <c:v>53923387.678999998</c:v>
                </c:pt>
                <c:pt idx="9">
                  <c:v>64549553.101999998</c:v>
                </c:pt>
                <c:pt idx="10">
                  <c:v>68627564.022</c:v>
                </c:pt>
                <c:pt idx="11">
                  <c:v>69147223.900999993</c:v>
                </c:pt>
                <c:pt idx="12">
                  <c:v>68277677.449000001</c:v>
                </c:pt>
                <c:pt idx="13">
                  <c:v>67104685.234999999</c:v>
                </c:pt>
                <c:pt idx="14">
                  <c:v>68196990.535999998</c:v>
                </c:pt>
                <c:pt idx="15">
                  <c:v>63698677.505000003</c:v>
                </c:pt>
                <c:pt idx="16">
                  <c:v>69278990.158000007</c:v>
                </c:pt>
                <c:pt idx="17">
                  <c:v>70866322.963200003</c:v>
                </c:pt>
                <c:pt idx="18">
                  <c:v>72501297.963200003</c:v>
                </c:pt>
                <c:pt idx="19">
                  <c:v>74136272.963200003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38B-495A-BCAC-EFC6BC039DBE}"/>
            </c:ext>
          </c:extLst>
        </c:ser>
        <c:ser>
          <c:idx val="2"/>
          <c:order val="2"/>
          <c:tx>
            <c:strRef>
              <c:f>'Dati Graph 4'!$A$6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175DA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596036346834518E-2"/>
                  <c:y val="2.04519774011299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19.1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8B-495A-BCAC-EFC6BC039D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38B-495A-BCAC-EFC6BC039DB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38B-495A-BCAC-EFC6BC039D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38B-495A-BCAC-EFC6BC039D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38B-495A-BCAC-EFC6BC039DBE}"/>
                </c:ext>
              </c:extLst>
            </c:dLbl>
            <c:dLbl>
              <c:idx val="16"/>
              <c:layout>
                <c:manualLayout>
                  <c:x val="-3.5831286586703648E-2"/>
                  <c:y val="-3.38983050847457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269.4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8B-495A-BCAC-EFC6BC039DB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319.0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38B-495A-BCAC-EFC6BC039DB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Graph 4'!$B$3:$U$3</c:f>
              <c:strCach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  <c:pt idx="18">
                  <c:v>2019*</c:v>
                </c:pt>
                <c:pt idx="19">
                  <c:v>2020*</c:v>
                </c:pt>
              </c:strCache>
            </c:strRef>
          </c:cat>
          <c:val>
            <c:numRef>
              <c:f>'Dati Graph 4'!$B$6:$U$6</c:f>
              <c:numCache>
                <c:formatCode>#,##0.0</c:formatCode>
                <c:ptCount val="20"/>
                <c:pt idx="0">
                  <c:v>19117724.431999996</c:v>
                </c:pt>
                <c:pt idx="1">
                  <c:v>22779491</c:v>
                </c:pt>
                <c:pt idx="2">
                  <c:v>33589574.853</c:v>
                </c:pt>
                <c:pt idx="3">
                  <c:v>47266416.226000011</c:v>
                </c:pt>
                <c:pt idx="4">
                  <c:v>65551192.835000001</c:v>
                </c:pt>
                <c:pt idx="5">
                  <c:v>89137016.744000018</c:v>
                </c:pt>
                <c:pt idx="6">
                  <c:v>118642788.34500001</c:v>
                </c:pt>
                <c:pt idx="7">
                  <c:v>171352470.41500002</c:v>
                </c:pt>
                <c:pt idx="8">
                  <c:v>138398069.81599998</c:v>
                </c:pt>
                <c:pt idx="9">
                  <c:v>189507314.87</c:v>
                </c:pt>
                <c:pt idx="10">
                  <c:v>258289173.428</c:v>
                </c:pt>
                <c:pt idx="11">
                  <c:v>284365526.98299998</c:v>
                </c:pt>
                <c:pt idx="12">
                  <c:v>306892225.22600001</c:v>
                </c:pt>
                <c:pt idx="13">
                  <c:v>334324585.73399997</c:v>
                </c:pt>
                <c:pt idx="14">
                  <c:v>266707040.38</c:v>
                </c:pt>
                <c:pt idx="15">
                  <c:v>229955789.30800003</c:v>
                </c:pt>
                <c:pt idx="16">
                  <c:v>269421813.83499998</c:v>
                </c:pt>
                <c:pt idx="17">
                  <c:v>285950005.83499998</c:v>
                </c:pt>
                <c:pt idx="18">
                  <c:v>302478197.83499998</c:v>
                </c:pt>
                <c:pt idx="19">
                  <c:v>319006389.83499998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B38B-495A-BCAC-EFC6BC039DBE}"/>
            </c:ext>
          </c:extLst>
        </c:ser>
        <c:ser>
          <c:idx val="3"/>
          <c:order val="3"/>
          <c:tx>
            <c:strRef>
              <c:f>'Dati Graph 4'!$A$7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730511561143379E-2"/>
                  <c:y val="-2.2711864406779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71.4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8B-495A-BCAC-EFC6BC039DB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38B-495A-BCAC-EFC6BC039D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38B-495A-BCAC-EFC6BC039D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38B-495A-BCAC-EFC6BC039D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38B-495A-BCAC-EFC6BC039DB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167.8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38B-495A-BCAC-EFC6BC039DB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185.8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38B-495A-BCAC-EFC6BC039DB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Graph 4'!$B$3:$U$3</c:f>
              <c:strCach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  <c:pt idx="18">
                  <c:v>2019*</c:v>
                </c:pt>
                <c:pt idx="19">
                  <c:v>2020*</c:v>
                </c:pt>
              </c:strCache>
            </c:strRef>
          </c:cat>
          <c:val>
            <c:numRef>
              <c:f>'Dati Graph 4'!$B$7:$U$7</c:f>
              <c:numCache>
                <c:formatCode>#,##0.0</c:formatCode>
                <c:ptCount val="20"/>
                <c:pt idx="0">
                  <c:v>71427400.523999989</c:v>
                </c:pt>
                <c:pt idx="1">
                  <c:v>70994182.328999996</c:v>
                </c:pt>
                <c:pt idx="2">
                  <c:v>81135447.842000008</c:v>
                </c:pt>
                <c:pt idx="3">
                  <c:v>102017142.36800002</c:v>
                </c:pt>
                <c:pt idx="4">
                  <c:v>127887799.76800001</c:v>
                </c:pt>
                <c:pt idx="5">
                  <c:v>154820748.82600001</c:v>
                </c:pt>
                <c:pt idx="6">
                  <c:v>173232656.505</c:v>
                </c:pt>
                <c:pt idx="7">
                  <c:v>226288997.02700001</c:v>
                </c:pt>
                <c:pt idx="8">
                  <c:v>141822268.46799999</c:v>
                </c:pt>
                <c:pt idx="9">
                  <c:v>172970382.08200002</c:v>
                </c:pt>
                <c:pt idx="10">
                  <c:v>216486479.87200001</c:v>
                </c:pt>
                <c:pt idx="11">
                  <c:v>236566311.34999999</c:v>
                </c:pt>
                <c:pt idx="12">
                  <c:v>224971943.84299999</c:v>
                </c:pt>
                <c:pt idx="13">
                  <c:v>220833965.85699999</c:v>
                </c:pt>
                <c:pt idx="14">
                  <c:v>171661299.079</c:v>
                </c:pt>
                <c:pt idx="15">
                  <c:v>161088355.17699999</c:v>
                </c:pt>
                <c:pt idx="16">
                  <c:v>167822647.77200001</c:v>
                </c:pt>
                <c:pt idx="17">
                  <c:v>173817451.77200001</c:v>
                </c:pt>
                <c:pt idx="18">
                  <c:v>179812255.77200001</c:v>
                </c:pt>
                <c:pt idx="19">
                  <c:v>185807059.77200001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B38B-495A-BCAC-EFC6BC039DBE}"/>
            </c:ext>
          </c:extLst>
        </c:ser>
        <c:ser>
          <c:idx val="4"/>
          <c:order val="4"/>
          <c:tx>
            <c:strRef>
              <c:f>'Dati Graph 4'!$A$8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5839791879669744E-2"/>
                  <c:y val="1.11864406779661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36.2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38B-495A-BCAC-EFC6BC039D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38B-495A-BCAC-EFC6BC039D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38B-495A-BCAC-EFC6BC039D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38B-495A-BCAC-EFC6BC039DB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103.1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38B-495A-BCAC-EFC6BC039DB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108.8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38B-495A-BCAC-EFC6BC039DB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Graph 4'!$B$3:$U$3</c:f>
              <c:strCach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  <c:pt idx="18">
                  <c:v>2019*</c:v>
                </c:pt>
                <c:pt idx="19">
                  <c:v>2020*</c:v>
                </c:pt>
              </c:strCache>
            </c:strRef>
          </c:cat>
          <c:val>
            <c:numRef>
              <c:f>'Dati Graph 4'!$B$8:$U$8</c:f>
              <c:numCache>
                <c:formatCode>#,##0.0</c:formatCode>
                <c:ptCount val="20"/>
                <c:pt idx="0">
                  <c:v>36219920.907485195</c:v>
                </c:pt>
                <c:pt idx="1">
                  <c:v>39346793.680204801</c:v>
                </c:pt>
                <c:pt idx="2">
                  <c:v>49041976.076206401</c:v>
                </c:pt>
                <c:pt idx="3">
                  <c:v>62674090.233215295</c:v>
                </c:pt>
                <c:pt idx="4">
                  <c:v>71140788.655879796</c:v>
                </c:pt>
                <c:pt idx="5">
                  <c:v>78133924.628573999</c:v>
                </c:pt>
                <c:pt idx="6">
                  <c:v>88923217.536572501</c:v>
                </c:pt>
                <c:pt idx="7">
                  <c:v>107942643.25853522</c:v>
                </c:pt>
                <c:pt idx="8">
                  <c:v>81921999.952570796</c:v>
                </c:pt>
                <c:pt idx="9">
                  <c:v>94333738.570033506</c:v>
                </c:pt>
                <c:pt idx="10">
                  <c:v>108424707.14059199</c:v>
                </c:pt>
                <c:pt idx="11">
                  <c:v>109759007.8153888</c:v>
                </c:pt>
                <c:pt idx="12">
                  <c:v>115338296.459535</c:v>
                </c:pt>
                <c:pt idx="13">
                  <c:v>114439568.26910451</c:v>
                </c:pt>
                <c:pt idx="14">
                  <c:v>103678556.44023851</c:v>
                </c:pt>
                <c:pt idx="15">
                  <c:v>101180552.7724852</c:v>
                </c:pt>
                <c:pt idx="16">
                  <c:v>103132403.5301846</c:v>
                </c:pt>
                <c:pt idx="17">
                  <c:v>102331155.04901637</c:v>
                </c:pt>
                <c:pt idx="18">
                  <c:v>105586339.04901637</c:v>
                </c:pt>
                <c:pt idx="19">
                  <c:v>108841523.04901637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B38B-495A-BCAC-EFC6BC039DBE}"/>
            </c:ext>
          </c:extLst>
        </c:ser>
        <c:ser>
          <c:idx val="5"/>
          <c:order val="5"/>
          <c:tx>
            <c:strRef>
              <c:f>'Dati Graph 4'!$A$9</c:f>
              <c:strCache>
                <c:ptCount val="1"/>
                <c:pt idx="0">
                  <c:v>UK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9267869850570321E-2"/>
                  <c:y val="-4.63276836158192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38B-495A-BCAC-EFC6BC039DB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38B-495A-BCAC-EFC6BC039DB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38B-495A-BCAC-EFC6BC039DB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38B-495A-BCAC-EFC6BC039DB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38B-495A-BCAC-EFC6BC039DB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38B-495A-BCAC-EFC6BC039DBE}"/>
                </c:ext>
              </c:extLst>
            </c:dLbl>
            <c:dLbl>
              <c:idx val="16"/>
              <c:layout>
                <c:manualLayout>
                  <c:x val="-3.858742254030692E-2"/>
                  <c:y val="4.06779661016949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38B-495A-BCAC-EFC6BC039DB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38B-495A-BCAC-EFC6BC039DB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38B-495A-BCAC-EFC6BC039DBE}"/>
                </c:ext>
              </c:extLst>
            </c:dLbl>
            <c:dLbl>
              <c:idx val="19"/>
              <c:layout>
                <c:manualLayout>
                  <c:x val="-8.7545486172225344E-3"/>
                  <c:y val="3.59265091863517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70.0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38B-495A-BCAC-EFC6BC039DB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'Dati Graph 4'!$B$3:$U$3</c:f>
              <c:strCach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2018*</c:v>
                </c:pt>
                <c:pt idx="18">
                  <c:v>2019*</c:v>
                </c:pt>
                <c:pt idx="19">
                  <c:v>2020*</c:v>
                </c:pt>
              </c:strCache>
            </c:strRef>
          </c:cat>
          <c:val>
            <c:numRef>
              <c:f>'Dati Graph 4'!$B$9:$U$9</c:f>
              <c:numCache>
                <c:formatCode>#,##0.0</c:formatCode>
                <c:ptCount val="20"/>
                <c:pt idx="0">
                  <c:v>21999319.205125999</c:v>
                </c:pt>
                <c:pt idx="1">
                  <c:v>23651104.903238397</c:v>
                </c:pt>
                <c:pt idx="2">
                  <c:v>29604473.373921599</c:v>
                </c:pt>
                <c:pt idx="3">
                  <c:v>37094914.419901796</c:v>
                </c:pt>
                <c:pt idx="4">
                  <c:v>43672329.994936503</c:v>
                </c:pt>
                <c:pt idx="5">
                  <c:v>43337004.011249594</c:v>
                </c:pt>
                <c:pt idx="6">
                  <c:v>45105250.5068345</c:v>
                </c:pt>
                <c:pt idx="7">
                  <c:v>49840826.229450002</c:v>
                </c:pt>
                <c:pt idx="8">
                  <c:v>38683012.781569205</c:v>
                </c:pt>
                <c:pt idx="9">
                  <c:v>47892166.580383211</c:v>
                </c:pt>
                <c:pt idx="10">
                  <c:v>60182361.247247994</c:v>
                </c:pt>
                <c:pt idx="11">
                  <c:v>60531357.313310392</c:v>
                </c:pt>
                <c:pt idx="12">
                  <c:v>70597905.426673204</c:v>
                </c:pt>
                <c:pt idx="13">
                  <c:v>66097767.652940005</c:v>
                </c:pt>
                <c:pt idx="14">
                  <c:v>58746482.254673496</c:v>
                </c:pt>
                <c:pt idx="15">
                  <c:v>54961855.543062992</c:v>
                </c:pt>
                <c:pt idx="16">
                  <c:v>61340091.869413495</c:v>
                </c:pt>
                <c:pt idx="17">
                  <c:v>66107678.543668792</c:v>
                </c:pt>
                <c:pt idx="18">
                  <c:v>68047082.543668792</c:v>
                </c:pt>
                <c:pt idx="19">
                  <c:v>69986486.543668792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B38B-495A-BCAC-EFC6BC039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231552"/>
        <c:axId val="30253824"/>
      </c:lineChart>
      <c:catAx>
        <c:axId val="3023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it-IT"/>
          </a:p>
        </c:txPr>
        <c:crossAx val="30253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253824"/>
        <c:scaling>
          <c:orientation val="minMax"/>
          <c:max val="3500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30231552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19135045811472876"/>
          <c:y val="0.88088640231329618"/>
          <c:w val="0.65257725897220753"/>
          <c:h val="4.5747399962111725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03445698267132E-2"/>
          <c:y val="2.6058631921824105E-2"/>
          <c:w val="0.95931855812201483"/>
          <c:h val="0.71148160701034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D98FBB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18-4C08-9655-DDB7EF1BC7E9}"/>
              </c:ext>
            </c:extLst>
          </c:dPt>
          <c:dLbls>
            <c:delete val="1"/>
          </c:dLbls>
          <c:cat>
            <c:strRef>
              <c:f>Foglio1!$A$2:$A$13</c:f>
              <c:strCache>
                <c:ptCount val="12"/>
                <c:pt idx="0">
                  <c:v>Germany</c:v>
                </c:pt>
                <c:pt idx="1">
                  <c:v>Sweden</c:v>
                </c:pt>
                <c:pt idx="2">
                  <c:v>Belgium</c:v>
                </c:pt>
                <c:pt idx="3">
                  <c:v>Austria </c:v>
                </c:pt>
                <c:pt idx="4">
                  <c:v>Japan</c:v>
                </c:pt>
                <c:pt idx="5">
                  <c:v>Netherlands</c:v>
                </c:pt>
                <c:pt idx="6">
                  <c:v>Singapore</c:v>
                </c:pt>
                <c:pt idx="7">
                  <c:v>Denmark</c:v>
                </c:pt>
                <c:pt idx="8">
                  <c:v>UK</c:v>
                </c:pt>
                <c:pt idx="9">
                  <c:v>Finland</c:v>
                </c:pt>
                <c:pt idx="10">
                  <c:v>Italy</c:v>
                </c:pt>
                <c:pt idx="11">
                  <c:v>China</c:v>
                </c:pt>
              </c:strCache>
            </c:strRef>
          </c:cat>
          <c:val>
            <c:numRef>
              <c:f>Foglio1!$B$2:$B$13</c:f>
              <c:numCache>
                <c:formatCode>General</c:formatCode>
                <c:ptCount val="12"/>
                <c:pt idx="0">
                  <c:v>4.2300000000000004</c:v>
                </c:pt>
                <c:pt idx="1">
                  <c:v>4.2</c:v>
                </c:pt>
                <c:pt idx="2">
                  <c:v>4.1100000000000003</c:v>
                </c:pt>
                <c:pt idx="3">
                  <c:v>4.0999999999999996</c:v>
                </c:pt>
                <c:pt idx="4">
                  <c:v>3.97</c:v>
                </c:pt>
                <c:pt idx="5">
                  <c:v>4.1900000000000004</c:v>
                </c:pt>
                <c:pt idx="6">
                  <c:v>4.1399999999999997</c:v>
                </c:pt>
                <c:pt idx="7">
                  <c:v>3.82</c:v>
                </c:pt>
                <c:pt idx="8">
                  <c:v>4.07</c:v>
                </c:pt>
                <c:pt idx="9">
                  <c:v>3.92</c:v>
                </c:pt>
                <c:pt idx="10">
                  <c:v>3.76</c:v>
                </c:pt>
                <c:pt idx="11">
                  <c:v>3.66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8-4C08-9655-DDB7EF1BC7E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802C5E">
                  <a:alpha val="84706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A818-4C08-9655-DDB7EF1BC7E9}"/>
              </c:ext>
            </c:extLst>
          </c:dPt>
          <c:dLbls>
            <c:dLbl>
              <c:idx val="1"/>
              <c:layout>
                <c:manualLayout>
                  <c:x val="2.9276025781805317E-3"/>
                  <c:y val="-2.02845652985712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61-41C7-B49A-B3AED2283352}"/>
                </c:ext>
              </c:extLst>
            </c:dLbl>
            <c:dLbl>
              <c:idx val="2"/>
              <c:layout>
                <c:manualLayout>
                  <c:x val="5.8552051563610635E-3"/>
                  <c:y val="4.05691305971424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18-4C08-9655-DDB7EF1BC7E9}"/>
                </c:ext>
              </c:extLst>
            </c:dLbl>
            <c:dLbl>
              <c:idx val="3"/>
              <c:layout>
                <c:manualLayout>
                  <c:x val="8.78280773454154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61-41C7-B49A-B3AED22833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Foglio1!$A$2:$A$13</c:f>
              <c:strCache>
                <c:ptCount val="12"/>
                <c:pt idx="0">
                  <c:v>Germany</c:v>
                </c:pt>
                <c:pt idx="1">
                  <c:v>Sweden</c:v>
                </c:pt>
                <c:pt idx="2">
                  <c:v>Belgium</c:v>
                </c:pt>
                <c:pt idx="3">
                  <c:v>Austria </c:v>
                </c:pt>
                <c:pt idx="4">
                  <c:v>Japan</c:v>
                </c:pt>
                <c:pt idx="5">
                  <c:v>Netherlands</c:v>
                </c:pt>
                <c:pt idx="6">
                  <c:v>Singapore</c:v>
                </c:pt>
                <c:pt idx="7">
                  <c:v>Denmark</c:v>
                </c:pt>
                <c:pt idx="8">
                  <c:v>UK</c:v>
                </c:pt>
                <c:pt idx="9">
                  <c:v>Finland</c:v>
                </c:pt>
                <c:pt idx="10">
                  <c:v>Italy</c:v>
                </c:pt>
                <c:pt idx="11">
                  <c:v>China</c:v>
                </c:pt>
              </c:strCache>
            </c:strRef>
          </c:cat>
          <c:val>
            <c:numRef>
              <c:f>Foglio1!$C$2:$C$13</c:f>
              <c:numCache>
                <c:formatCode>General</c:formatCode>
                <c:ptCount val="12"/>
                <c:pt idx="0">
                  <c:v>4.2</c:v>
                </c:pt>
                <c:pt idx="1">
                  <c:v>4.05</c:v>
                </c:pt>
                <c:pt idx="2">
                  <c:v>4.04</c:v>
                </c:pt>
                <c:pt idx="3">
                  <c:v>4.03</c:v>
                </c:pt>
                <c:pt idx="4">
                  <c:v>4.03</c:v>
                </c:pt>
                <c:pt idx="5">
                  <c:v>4.0199999999999996</c:v>
                </c:pt>
                <c:pt idx="6">
                  <c:v>4</c:v>
                </c:pt>
                <c:pt idx="7">
                  <c:v>3.99</c:v>
                </c:pt>
                <c:pt idx="8">
                  <c:v>3.99</c:v>
                </c:pt>
                <c:pt idx="9">
                  <c:v>3.97</c:v>
                </c:pt>
                <c:pt idx="10">
                  <c:v>3.74</c:v>
                </c:pt>
                <c:pt idx="11">
                  <c:v>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18-4C08-9655-DDB7EF1BC7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7840792"/>
        <c:axId val="577841120"/>
      </c:barChart>
      <c:catAx>
        <c:axId val="57784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7841120"/>
        <c:crosses val="autoZero"/>
        <c:auto val="1"/>
        <c:lblAlgn val="ctr"/>
        <c:lblOffset val="100"/>
        <c:noMultiLvlLbl val="0"/>
      </c:catAx>
      <c:valAx>
        <c:axId val="577841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784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412012460522026"/>
          <c:y val="8.1138261194284925E-3"/>
          <c:w val="0.13175975078955943"/>
          <c:h val="8.318109261293631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73598746677101"/>
          <c:y val="0.13106296935474979"/>
          <c:w val="0.8421471688330926"/>
          <c:h val="0.742097300810566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'Dati graf 2'!$D$17</c:f>
              <c:strCache>
                <c:ptCount val="1"/>
                <c:pt idx="0">
                  <c:v>East Asia</c:v>
                </c:pt>
              </c:strCache>
            </c:strRef>
          </c:tx>
          <c:spPr>
            <a:solidFill>
              <a:srgbClr val="175DAB"/>
            </a:solidFill>
          </c:spPr>
          <c:invertIfNegative val="0"/>
          <c:cat>
            <c:strRef>
              <c:f>'Dati graf 2'!$E$16:$I$16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'Dati graf 2'!$E$17:$I$17</c:f>
              <c:numCache>
                <c:formatCode>#,##0.0</c:formatCode>
                <c:ptCount val="5"/>
                <c:pt idx="0">
                  <c:v>29.3611317687688</c:v>
                </c:pt>
                <c:pt idx="1">
                  <c:v>42.302761389946198</c:v>
                </c:pt>
                <c:pt idx="2">
                  <c:v>43.739853133876899</c:v>
                </c:pt>
                <c:pt idx="3">
                  <c:v>43.461666267819794</c:v>
                </c:pt>
                <c:pt idx="4">
                  <c:v>48.345557664060799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6-45A2-A430-1EC7CFE3BB7E}"/>
            </c:ext>
          </c:extLst>
        </c:ser>
        <c:ser>
          <c:idx val="1"/>
          <c:order val="1"/>
          <c:tx>
            <c:strRef>
              <c:f>'Dati graf 2'!$D$22</c:f>
              <c:strCache>
                <c:ptCount val="1"/>
                <c:pt idx="0">
                  <c:v>South East Asia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'Dati graf 2'!$E$16:$I$16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'Dati graf 2'!$E$22:$I$22</c:f>
              <c:numCache>
                <c:formatCode>#,##0.0</c:formatCode>
                <c:ptCount val="5"/>
                <c:pt idx="0">
                  <c:v>9.8233947761377998</c:v>
                </c:pt>
                <c:pt idx="1">
                  <c:v>11.7205877446229</c:v>
                </c:pt>
                <c:pt idx="2">
                  <c:v>16.594999847368801</c:v>
                </c:pt>
                <c:pt idx="3">
                  <c:v>17.0605544749926</c:v>
                </c:pt>
                <c:pt idx="4">
                  <c:v>18.429435574969464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6-45A2-A430-1EC7CFE3BB7E}"/>
            </c:ext>
          </c:extLst>
        </c:ser>
        <c:ser>
          <c:idx val="2"/>
          <c:order val="2"/>
          <c:tx>
            <c:strRef>
              <c:f>'Dati graf 2'!$D$19</c:f>
              <c:strCache>
                <c:ptCount val="1"/>
                <c:pt idx="0">
                  <c:v>Central Asia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cat>
            <c:strRef>
              <c:f>'Dati graf 2'!$E$16:$I$16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'Dati graf 2'!$E$19:$I$19</c:f>
              <c:numCache>
                <c:formatCode>#,##0.0</c:formatCode>
                <c:ptCount val="5"/>
                <c:pt idx="0">
                  <c:v>3.1745300136407</c:v>
                </c:pt>
                <c:pt idx="1">
                  <c:v>4.3491447572859006</c:v>
                </c:pt>
                <c:pt idx="2">
                  <c:v>4.1928022529678994</c:v>
                </c:pt>
                <c:pt idx="3">
                  <c:v>3.6583210008773999</c:v>
                </c:pt>
                <c:pt idx="4">
                  <c:v>2.7496075322334663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D6-45A2-A430-1EC7CFE3BB7E}"/>
            </c:ext>
          </c:extLst>
        </c:ser>
        <c:ser>
          <c:idx val="3"/>
          <c:order val="3"/>
          <c:tx>
            <c:strRef>
              <c:f>'Dati graf 2'!$D$20</c:f>
              <c:strCache>
                <c:ptCount val="1"/>
                <c:pt idx="0">
                  <c:v>MENA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'Dati graf 2'!$E$16:$I$16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'Dati graf 2'!$E$20:$I$20</c:f>
              <c:numCache>
                <c:formatCode>#,##0.0</c:formatCode>
                <c:ptCount val="5"/>
                <c:pt idx="0">
                  <c:v>26.138776284077597</c:v>
                </c:pt>
                <c:pt idx="1">
                  <c:v>34.210049548646396</c:v>
                </c:pt>
                <c:pt idx="2">
                  <c:v>31.325338802214599</c:v>
                </c:pt>
                <c:pt idx="3">
                  <c:v>31.406819841525699</c:v>
                </c:pt>
                <c:pt idx="4">
                  <c:v>34.301862548134132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D6-45A2-A430-1EC7CFE3BB7E}"/>
            </c:ext>
          </c:extLst>
        </c:ser>
        <c:ser>
          <c:idx val="4"/>
          <c:order val="4"/>
          <c:tx>
            <c:strRef>
              <c:f>'Dati graf 2'!$D$21</c:f>
              <c:strCache>
                <c:ptCount val="1"/>
                <c:pt idx="0">
                  <c:v>South Asia</c:v>
                </c:pt>
              </c:strCache>
            </c:strRef>
          </c:tx>
          <c:invertIfNegative val="0"/>
          <c:cat>
            <c:strRef>
              <c:f>'Dati graf 2'!$E$16:$I$16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'Dati graf 2'!$E$21:$I$21</c:f>
              <c:numCache>
                <c:formatCode>#,##0.0</c:formatCode>
                <c:ptCount val="5"/>
                <c:pt idx="0">
                  <c:v>8.3098255607224001</c:v>
                </c:pt>
                <c:pt idx="1">
                  <c:v>10.316241737944999</c:v>
                </c:pt>
                <c:pt idx="2">
                  <c:v>11.527494193500999</c:v>
                </c:pt>
                <c:pt idx="3">
                  <c:v>12.017901128704899</c:v>
                </c:pt>
                <c:pt idx="4">
                  <c:v>13.984122404823999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6-45A2-A430-1EC7CFE3BB7E}"/>
            </c:ext>
          </c:extLst>
        </c:ser>
        <c:ser>
          <c:idx val="5"/>
          <c:order val="5"/>
          <c:tx>
            <c:strRef>
              <c:f>'Dati graf 2'!$D$18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B43D83"/>
            </a:solidFill>
          </c:spPr>
          <c:invertIfNegative val="0"/>
          <c:cat>
            <c:strRef>
              <c:f>'Dati graf 2'!$E$16:$I$16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'Dati graf 2'!$E$18:$I$18</c:f>
              <c:numCache>
                <c:formatCode>#,##0.0</c:formatCode>
                <c:ptCount val="5"/>
                <c:pt idx="0">
                  <c:v>101.1965506370819</c:v>
                </c:pt>
                <c:pt idx="1">
                  <c:v>123.88118810049839</c:v>
                </c:pt>
                <c:pt idx="2">
                  <c:v>145.86710506555329</c:v>
                </c:pt>
                <c:pt idx="3">
                  <c:v>142.80726774273958</c:v>
                </c:pt>
                <c:pt idx="4">
                  <c:v>158.44165066726185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D6-45A2-A430-1EC7CFE3B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69196416"/>
        <c:axId val="69271936"/>
      </c:barChart>
      <c:catAx>
        <c:axId val="6919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271936"/>
        <c:crosses val="autoZero"/>
        <c:auto val="1"/>
        <c:lblAlgn val="ctr"/>
        <c:lblOffset val="100"/>
        <c:noMultiLvlLbl val="0"/>
      </c:catAx>
      <c:valAx>
        <c:axId val="69271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/>
                  <a:t>$</a:t>
                </a:r>
                <a:r>
                  <a:rPr lang="it-IT" baseline="0" dirty="0"/>
                  <a:t> </a:t>
                </a:r>
                <a:r>
                  <a:rPr lang="it-IT" baseline="0" dirty="0" err="1"/>
                  <a:t>bn</a:t>
                </a:r>
                <a:r>
                  <a:rPr lang="it-IT" baseline="0" dirty="0"/>
                  <a:t> 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1.4442839684479492E-3"/>
              <c:y val="0.4535757484745420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9196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000080506352754E-2"/>
          <c:y val="2.9910824797299762E-3"/>
          <c:w val="0.9"/>
          <c:h val="7.6371780887517296E-2"/>
        </c:manualLayout>
      </c:layout>
      <c:overlay val="0"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80221574296622"/>
          <c:y val="8.9313521704178403E-2"/>
          <c:w val="0.8279743985085668"/>
          <c:h val="0.61397464127916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'Foglio1 (5)'!$B$2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B43D83"/>
            </a:solidFill>
          </c:spPr>
          <c:invertIfNegative val="0"/>
          <c:cat>
            <c:strRef>
              <c:f>'Foglio1 (5)'!$A$3:$A$20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'Foglio1 (5)'!$B$3:$B$20</c:f>
              <c:numCache>
                <c:formatCode>#,##0</c:formatCode>
                <c:ptCount val="18"/>
                <c:pt idx="0">
                  <c:v>7027749267</c:v>
                </c:pt>
                <c:pt idx="1">
                  <c:v>7483905745</c:v>
                </c:pt>
                <c:pt idx="2">
                  <c:v>8306985309</c:v>
                </c:pt>
                <c:pt idx="3">
                  <c:v>9552781166</c:v>
                </c:pt>
                <c:pt idx="4">
                  <c:v>11828405433</c:v>
                </c:pt>
                <c:pt idx="5">
                  <c:v>14134836107</c:v>
                </c:pt>
                <c:pt idx="6">
                  <c:v>17910878894</c:v>
                </c:pt>
                <c:pt idx="7">
                  <c:v>21689010862</c:v>
                </c:pt>
                <c:pt idx="8">
                  <c:v>23606098756</c:v>
                </c:pt>
                <c:pt idx="9">
                  <c:v>19333745618</c:v>
                </c:pt>
                <c:pt idx="10">
                  <c:v>28788903999</c:v>
                </c:pt>
                <c:pt idx="11">
                  <c:v>29573518519</c:v>
                </c:pt>
                <c:pt idx="12">
                  <c:v>25006199281</c:v>
                </c:pt>
                <c:pt idx="13">
                  <c:v>23070904654</c:v>
                </c:pt>
                <c:pt idx="14">
                  <c:v>25075159454</c:v>
                </c:pt>
                <c:pt idx="15">
                  <c:v>28232277393</c:v>
                </c:pt>
                <c:pt idx="16">
                  <c:v>27345765110</c:v>
                </c:pt>
                <c:pt idx="17">
                  <c:v>28430417879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E-4C02-88BA-0029B8881819}"/>
            </c:ext>
          </c:extLst>
        </c:ser>
        <c:ser>
          <c:idx val="1"/>
          <c:order val="1"/>
          <c:tx>
            <c:strRef>
              <c:f>'Foglio1 (5)'!$C$2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175DAB"/>
            </a:solidFill>
          </c:spPr>
          <c:invertIfNegative val="0"/>
          <c:cat>
            <c:strRef>
              <c:f>'Foglio1 (5)'!$A$3:$A$20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'Foglio1 (5)'!$C$3:$C$20</c:f>
              <c:numCache>
                <c:formatCode>#,##0</c:formatCode>
                <c:ptCount val="18"/>
                <c:pt idx="0">
                  <c:v>2380392172</c:v>
                </c:pt>
                <c:pt idx="1">
                  <c:v>3274679898</c:v>
                </c:pt>
                <c:pt idx="2">
                  <c:v>4017407537</c:v>
                </c:pt>
                <c:pt idx="3">
                  <c:v>3850300027</c:v>
                </c:pt>
                <c:pt idx="4">
                  <c:v>4448350832</c:v>
                </c:pt>
                <c:pt idx="5">
                  <c:v>4603351932</c:v>
                </c:pt>
                <c:pt idx="6">
                  <c:v>5685830880</c:v>
                </c:pt>
                <c:pt idx="7">
                  <c:v>6289724054</c:v>
                </c:pt>
                <c:pt idx="8">
                  <c:v>6432430102</c:v>
                </c:pt>
                <c:pt idx="9">
                  <c:v>6629223865</c:v>
                </c:pt>
                <c:pt idx="10">
                  <c:v>8608994859</c:v>
                </c:pt>
                <c:pt idx="11">
                  <c:v>9995654106</c:v>
                </c:pt>
                <c:pt idx="12">
                  <c:v>8998661884</c:v>
                </c:pt>
                <c:pt idx="13">
                  <c:v>9842958624</c:v>
                </c:pt>
                <c:pt idx="14">
                  <c:v>10493669536</c:v>
                </c:pt>
                <c:pt idx="15">
                  <c:v>10412968651</c:v>
                </c:pt>
                <c:pt idx="16">
                  <c:v>11057186938</c:v>
                </c:pt>
                <c:pt idx="17">
                  <c:v>13513861297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E-4C02-88BA-0029B8881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70481024"/>
        <c:axId val="70482560"/>
      </c:barChart>
      <c:catAx>
        <c:axId val="7048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70482560"/>
        <c:crosses val="autoZero"/>
        <c:auto val="1"/>
        <c:lblAlgn val="ctr"/>
        <c:lblOffset val="100"/>
        <c:noMultiLvlLbl val="0"/>
      </c:catAx>
      <c:valAx>
        <c:axId val="7048256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70481024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0921501706484642E-2"/>
                <c:y val="0.35112797845439031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it-IT"/>
                    <a:t>€ Miliardi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40290729891800642"/>
          <c:y val="4.1346187453868474E-3"/>
          <c:w val="0.24683223972003498"/>
          <c:h val="0.1674343832020997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75DAB"/>
              </a:solidFill>
            </c:spPr>
            <c:extLst>
              <c:ext xmlns:c16="http://schemas.microsoft.com/office/drawing/2014/chart" uri="{C3380CC4-5D6E-409C-BE32-E72D297353CC}">
                <c16:uniqueId val="{00000001-6179-4C45-9C5E-5A9F27626750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179-4C45-9C5E-5A9F27626750}"/>
              </c:ext>
            </c:extLst>
          </c:dPt>
          <c:dPt>
            <c:idx val="2"/>
            <c:bubble3D val="0"/>
            <c:spPr>
              <a:solidFill>
                <a:srgbClr val="B43D83"/>
              </a:solidFill>
            </c:spPr>
            <c:extLst>
              <c:ext xmlns:c16="http://schemas.microsoft.com/office/drawing/2014/chart" uri="{C3380CC4-5D6E-409C-BE32-E72D297353CC}">
                <c16:uniqueId val="{00000005-6179-4C45-9C5E-5A9F27626750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179-4C45-9C5E-5A9F276267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Foglio9!$D$4:$D$11</c:f>
              <c:strCache>
                <c:ptCount val="8"/>
                <c:pt idx="0">
                  <c:v>Macchinari</c:v>
                </c:pt>
                <c:pt idx="1">
                  <c:v>Automotive</c:v>
                </c:pt>
                <c:pt idx="2">
                  <c:v>Abbigliamento</c:v>
                </c:pt>
                <c:pt idx="3">
                  <c:v>Chimico-farmaceutico</c:v>
                </c:pt>
                <c:pt idx="4">
                  <c:v>Elettronica</c:v>
                </c:pt>
                <c:pt idx="5">
                  <c:v>Apparecchi elettrici</c:v>
                </c:pt>
                <c:pt idx="6">
                  <c:v>Legno e Mobili</c:v>
                </c:pt>
                <c:pt idx="7">
                  <c:v>Altro</c:v>
                </c:pt>
              </c:strCache>
            </c:strRef>
          </c:cat>
          <c:val>
            <c:numRef>
              <c:f>Foglio9!$E$4:$E$11</c:f>
              <c:numCache>
                <c:formatCode>#,##0</c:formatCode>
                <c:ptCount val="8"/>
                <c:pt idx="0">
                  <c:v>3865462338</c:v>
                </c:pt>
                <c:pt idx="1">
                  <c:v>1815931847</c:v>
                </c:pt>
                <c:pt idx="2">
                  <c:v>1967467806</c:v>
                </c:pt>
                <c:pt idx="3">
                  <c:v>1504368853</c:v>
                </c:pt>
                <c:pt idx="4">
                  <c:v>495123516</c:v>
                </c:pt>
                <c:pt idx="5">
                  <c:v>477274667</c:v>
                </c:pt>
                <c:pt idx="6">
                  <c:v>505144243</c:v>
                </c:pt>
                <c:pt idx="7">
                  <c:v>2288769118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79-4C45-9C5E-5A9F276267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491710411198605"/>
          <c:y val="0.13272382618839315"/>
          <c:w val="0.39410468173653718"/>
          <c:h val="0.66973753280839898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0.39809</cdr:x>
      <cdr:y>0.5165</cdr:y>
    </cdr:from>
    <cdr:to>
      <cdr:x>0.60191</cdr:x>
      <cdr:y>0.84277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0091457C-E069-45C0-AF86-0CEFA5F424F5}"/>
            </a:ext>
          </a:extLst>
        </cdr:cNvPr>
        <cdr:cNvSpPr txBox="1"/>
      </cdr:nvSpPr>
      <cdr:spPr>
        <a:xfrm xmlns:a="http://schemas.openxmlformats.org/drawingml/2006/main">
          <a:off x="1785930" y="1447486"/>
          <a:ext cx="914387" cy="914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>
              <a:latin typeface="Arial Black" panose="020B0A04020102020204" pitchFamily="34" charset="0"/>
            </a:rPr>
            <a:t>$146 </a:t>
          </a:r>
          <a:r>
            <a:rPr lang="it-IT" sz="1100" dirty="0" err="1">
              <a:latin typeface="Arial Black" panose="020B0A04020102020204" pitchFamily="34" charset="0"/>
            </a:rPr>
            <a:t>bn</a:t>
          </a:r>
          <a:endParaRPr lang="it-IT" sz="1100" dirty="0"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0.77079</cdr:x>
      <cdr:y>0.02005</cdr:y>
    </cdr:from>
    <cdr:to>
      <cdr:x>0.77716</cdr:x>
      <cdr:y>0.83092</cdr:y>
    </cdr:to>
    <cdr:sp macro="" textlink="">
      <cdr:nvSpPr>
        <cdr:cNvPr id="12" name="Connettore 1 11"/>
        <cdr:cNvSpPr/>
      </cdr:nvSpPr>
      <cdr:spPr>
        <a:xfrm xmlns:a="http://schemas.openxmlformats.org/drawingml/2006/main" flipV="1">
          <a:off x="4994640" y="100628"/>
          <a:ext cx="41277" cy="407058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595959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0.07558</cdr:x>
      <cdr:y>0.40229</cdr:y>
    </cdr:from>
    <cdr:to>
      <cdr:x>0.12055</cdr:x>
      <cdr:y>0.44457</cdr:y>
    </cdr:to>
    <cdr:sp macro="" textlink="">
      <cdr:nvSpPr>
        <cdr:cNvPr id="11" name="CasellaDiTesto 1"/>
        <cdr:cNvSpPr txBox="1"/>
      </cdr:nvSpPr>
      <cdr:spPr>
        <a:xfrm xmlns:a="http://schemas.openxmlformats.org/drawingml/2006/main">
          <a:off x="495189" y="2115295"/>
          <a:ext cx="294643" cy="22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i="0" u="none" strike="noStrik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$ </a:t>
          </a:r>
          <a:r>
            <a:rPr lang="it-IT" sz="1200" b="1" i="0" u="none" strike="noStrike" kern="1200" baseline="0" dirty="0" err="1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bn</a:t>
          </a:r>
          <a:endParaRPr lang="it-IT" sz="1200" b="1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0.90581</cdr:x>
      <cdr:y>0.60245</cdr:y>
    </cdr:from>
    <cdr:to>
      <cdr:x>0.96136</cdr:x>
      <cdr:y>0.65254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869562" y="3024336"/>
          <a:ext cx="359960" cy="251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b="1" dirty="0" err="1">
              <a:solidFill>
                <a:srgbClr val="B43D83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Italy</a:t>
          </a:r>
          <a:endParaRPr lang="it-IT" b="1" dirty="0">
            <a:solidFill>
              <a:srgbClr val="B43D83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0.88191</cdr:x>
      <cdr:y>0.54508</cdr:y>
    </cdr:from>
    <cdr:to>
      <cdr:x>0.93746</cdr:x>
      <cdr:y>0.61401</cdr:y>
    </cdr:to>
    <cdr:sp macro="" textlink="">
      <cdr:nvSpPr>
        <cdr:cNvPr id="10" name="CasellaDiTesto 1"/>
        <cdr:cNvSpPr txBox="1"/>
      </cdr:nvSpPr>
      <cdr:spPr>
        <a:xfrm xmlns:a="http://schemas.openxmlformats.org/drawingml/2006/main">
          <a:off x="5714720" y="2736304"/>
          <a:ext cx="359960" cy="346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>
              <a:latin typeface="Arial Black" panose="020B0A04020102020204" pitchFamily="34" charset="0"/>
              <a:cs typeface="Times New Roman" panose="02020603050405020304" pitchFamily="18" charset="0"/>
            </a:rPr>
            <a:t>Germany</a:t>
          </a:r>
        </a:p>
      </cdr:txBody>
    </cdr:sp>
  </cdr:relSizeAnchor>
  <cdr:relSizeAnchor xmlns:cdr="http://schemas.openxmlformats.org/drawingml/2006/chartDrawing">
    <cdr:from>
      <cdr:x>0.91668</cdr:x>
      <cdr:y>0.71721</cdr:y>
    </cdr:from>
    <cdr:to>
      <cdr:x>0.97223</cdr:x>
      <cdr:y>0.77018</cdr:y>
    </cdr:to>
    <cdr:sp macro="" textlink="">
      <cdr:nvSpPr>
        <cdr:cNvPr id="13" name="CasellaDiTesto 1"/>
        <cdr:cNvSpPr txBox="1"/>
      </cdr:nvSpPr>
      <cdr:spPr>
        <a:xfrm xmlns:a="http://schemas.openxmlformats.org/drawingml/2006/main">
          <a:off x="5280637" y="3600400"/>
          <a:ext cx="320003" cy="265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>
              <a:latin typeface="Arial Black" panose="020B0A04020102020204" pitchFamily="34" charset="0"/>
              <a:cs typeface="Times New Roman" panose="02020603050405020304" pitchFamily="18" charset="0"/>
            </a:rPr>
            <a:t>UK</a:t>
          </a:r>
        </a:p>
      </cdr:txBody>
    </cdr:sp>
  </cdr:relSizeAnchor>
  <cdr:relSizeAnchor xmlns:cdr="http://schemas.openxmlformats.org/drawingml/2006/chartDrawing">
    <cdr:from>
      <cdr:x>0.90275</cdr:x>
      <cdr:y>0.4167</cdr:y>
    </cdr:from>
    <cdr:to>
      <cdr:x>0.9583</cdr:x>
      <cdr:y>0.46967</cdr:y>
    </cdr:to>
    <cdr:sp macro="" textlink="">
      <cdr:nvSpPr>
        <cdr:cNvPr id="14" name="CasellaDiTesto 1"/>
        <cdr:cNvSpPr txBox="1"/>
      </cdr:nvSpPr>
      <cdr:spPr>
        <a:xfrm xmlns:a="http://schemas.openxmlformats.org/drawingml/2006/main">
          <a:off x="5849724" y="2091854"/>
          <a:ext cx="359960" cy="265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>
              <a:latin typeface="Arial Black" panose="020B0A04020102020204" pitchFamily="34" charset="0"/>
              <a:cs typeface="Times New Roman" panose="02020603050405020304" pitchFamily="18" charset="0"/>
            </a:rPr>
            <a:t>USA</a:t>
          </a:r>
        </a:p>
      </cdr:txBody>
    </cdr:sp>
  </cdr:relSizeAnchor>
  <cdr:relSizeAnchor xmlns:cdr="http://schemas.openxmlformats.org/drawingml/2006/chartDrawing">
    <cdr:from>
      <cdr:x>0.89215</cdr:x>
      <cdr:y>0.21516</cdr:y>
    </cdr:from>
    <cdr:to>
      <cdr:x>0.95511</cdr:x>
      <cdr:y>0.26813</cdr:y>
    </cdr:to>
    <cdr:sp macro="" textlink="">
      <cdr:nvSpPr>
        <cdr:cNvPr id="15" name="CasellaDiTesto 1"/>
        <cdr:cNvSpPr txBox="1"/>
      </cdr:nvSpPr>
      <cdr:spPr>
        <a:xfrm xmlns:a="http://schemas.openxmlformats.org/drawingml/2006/main">
          <a:off x="5781064" y="1080120"/>
          <a:ext cx="407976" cy="265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>
              <a:latin typeface="Arial Black" panose="020B0A04020102020204" pitchFamily="34" charset="0"/>
              <a:cs typeface="Times New Roman" panose="02020603050405020304" pitchFamily="18" charset="0"/>
            </a:rPr>
            <a:t>China</a:t>
          </a:r>
        </a:p>
      </cdr:txBody>
    </cdr:sp>
  </cdr:relSizeAnchor>
  <cdr:relSizeAnchor xmlns:cdr="http://schemas.openxmlformats.org/drawingml/2006/chartDrawing">
    <cdr:from>
      <cdr:x>0.90122</cdr:x>
      <cdr:y>0.67418</cdr:y>
    </cdr:from>
    <cdr:to>
      <cdr:x>0.95677</cdr:x>
      <cdr:y>0.72715</cdr:y>
    </cdr:to>
    <cdr:sp macro="" textlink="">
      <cdr:nvSpPr>
        <cdr:cNvPr id="16" name="CasellaDiTesto 1"/>
        <cdr:cNvSpPr txBox="1"/>
      </cdr:nvSpPr>
      <cdr:spPr>
        <a:xfrm xmlns:a="http://schemas.openxmlformats.org/drawingml/2006/main">
          <a:off x="5191579" y="3384376"/>
          <a:ext cx="320003" cy="265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>
              <a:latin typeface="Arial Black" panose="020B0A04020102020204" pitchFamily="34" charset="0"/>
              <a:cs typeface="Times New Roman" panose="02020603050405020304" pitchFamily="18" charset="0"/>
            </a:rPr>
            <a:t>France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0.82996</cdr:x>
      <cdr:y>0</cdr:y>
    </cdr:from>
    <cdr:to>
      <cdr:x>0.82996</cdr:x>
      <cdr:y>0.73542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39C3391B-0178-4A54-9736-55554F6E658A}"/>
            </a:ext>
          </a:extLst>
        </cdr:cNvPr>
        <cdr:cNvCxnSpPr/>
      </cdr:nvCxnSpPr>
      <cdr:spPr>
        <a:xfrm xmlns:a="http://schemas.openxmlformats.org/drawingml/2006/main">
          <a:off x="7200800" y="0"/>
          <a:ext cx="0" cy="2302216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0.90116</cdr:x>
      <cdr:y>0</cdr:y>
    </cdr:from>
    <cdr:to>
      <cdr:x>0.90116</cdr:x>
      <cdr:y>0.73542</cdr:y>
    </cdr:to>
    <cdr:cxnSp macro="">
      <cdr:nvCxnSpPr>
        <cdr:cNvPr id="4" name="Connettore diritto 3">
          <a:extLst xmlns:a="http://schemas.openxmlformats.org/drawingml/2006/main">
            <a:ext uri="{FF2B5EF4-FFF2-40B4-BE49-F238E27FC236}">
              <a16:creationId xmlns:a16="http://schemas.microsoft.com/office/drawing/2014/main" id="{FC147136-D87C-4D04-93B5-763C94749E80}"/>
            </a:ext>
          </a:extLst>
        </cdr:cNvPr>
        <cdr:cNvCxnSpPr/>
      </cdr:nvCxnSpPr>
      <cdr:spPr>
        <a:xfrm xmlns:a="http://schemas.openxmlformats.org/drawingml/2006/main">
          <a:off x="7818524" y="0"/>
          <a:ext cx="0" cy="2302216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0.84243</cdr:x>
      <cdr:y>0.12619</cdr:y>
    </cdr:from>
    <cdr:to>
      <cdr:x>0.89703</cdr:x>
      <cdr:y>0.2412</cdr:y>
    </cdr:to>
    <cdr:sp macro="" textlink="">
      <cdr:nvSpPr>
        <cdr:cNvPr id="5" name="Rettangolo 4">
          <a:extLst xmlns:a="http://schemas.openxmlformats.org/drawingml/2006/main">
            <a:ext uri="{FF2B5EF4-FFF2-40B4-BE49-F238E27FC236}">
              <a16:creationId xmlns:a16="http://schemas.microsoft.com/office/drawing/2014/main" id="{A7983C5B-19D9-47B1-92DF-1CB7B47AF846}"/>
            </a:ext>
          </a:extLst>
        </cdr:cNvPr>
        <cdr:cNvSpPr/>
      </cdr:nvSpPr>
      <cdr:spPr>
        <a:xfrm xmlns:a="http://schemas.openxmlformats.org/drawingml/2006/main">
          <a:off x="7308960" y="395030"/>
          <a:ext cx="473708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1600" b="1" dirty="0">
              <a:solidFill>
                <a:schemeClr val="bg1">
                  <a:lumMod val="50000"/>
                </a:schemeClr>
              </a:solidFill>
            </a:rPr>
            <a:t>19°</a:t>
          </a:r>
        </a:p>
      </cdr:txBody>
    </cdr:sp>
  </cdr:relSizeAnchor>
  <cdr:relSizeAnchor xmlns:cdr="http://schemas.openxmlformats.org/drawingml/2006/chartDrawing">
    <cdr:from>
      <cdr:x>0.92315</cdr:x>
      <cdr:y>0.2182</cdr:y>
    </cdr:from>
    <cdr:to>
      <cdr:x>0.97775</cdr:x>
      <cdr:y>0.33321</cdr:y>
    </cdr:to>
    <cdr:sp macro="" textlink="">
      <cdr:nvSpPr>
        <cdr:cNvPr id="6" name="Rettangolo 5">
          <a:extLst xmlns:a="http://schemas.openxmlformats.org/drawingml/2006/main">
            <a:ext uri="{FF2B5EF4-FFF2-40B4-BE49-F238E27FC236}">
              <a16:creationId xmlns:a16="http://schemas.microsoft.com/office/drawing/2014/main" id="{3B27F808-2EE1-4A96-98EC-3F88CCCE2605}"/>
            </a:ext>
          </a:extLst>
        </cdr:cNvPr>
        <cdr:cNvSpPr/>
      </cdr:nvSpPr>
      <cdr:spPr>
        <a:xfrm xmlns:a="http://schemas.openxmlformats.org/drawingml/2006/main">
          <a:off x="8009284" y="683062"/>
          <a:ext cx="473708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bg1">
                  <a:lumMod val="50000"/>
                </a:schemeClr>
              </a:solidFill>
            </a:rPr>
            <a:t>26°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0.8425</cdr:x>
      <cdr:y>0.11582</cdr:y>
    </cdr:from>
    <cdr:to>
      <cdr:x>1</cdr:x>
      <cdr:y>0.19457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186005" y="394901"/>
          <a:ext cx="782547" cy="26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280</a:t>
          </a:r>
        </a:p>
      </cdr:txBody>
    </cdr:sp>
  </cdr:relSizeAnchor>
  <cdr:relSizeAnchor xmlns:cdr="http://schemas.openxmlformats.org/drawingml/2006/chartDrawing">
    <cdr:from>
      <cdr:x>0.83494</cdr:x>
      <cdr:y>0.61984</cdr:y>
    </cdr:from>
    <cdr:to>
      <cdr:x>0.9451</cdr:x>
      <cdr:y>0.70108</cdr:y>
    </cdr:to>
    <cdr:sp macro="" textlink="">
      <cdr:nvSpPr>
        <cdr:cNvPr id="3" name="CasellaDiTesto 9"/>
        <cdr:cNvSpPr txBox="1"/>
      </cdr:nvSpPr>
      <cdr:spPr>
        <a:xfrm xmlns:a="http://schemas.openxmlformats.org/drawingml/2006/main">
          <a:off x="4148431" y="2113324"/>
          <a:ext cx="54735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0.11241</cdr:x>
      <cdr:y>0.43742</cdr:y>
    </cdr:from>
    <cdr:to>
      <cdr:x>0.17339</cdr:x>
      <cdr:y>0.52624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63748" y="1063753"/>
          <a:ext cx="360046" cy="21601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rgbClr val="003A79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it-IT" sz="900" b="1" dirty="0">
              <a:solidFill>
                <a:srgbClr val="003A79"/>
              </a:solidFill>
              <a:latin typeface="Arial" panose="020B0604020202020204" pitchFamily="34" charset="0"/>
              <a:cs typeface="Arial" panose="020B0604020202020204" pitchFamily="34" charset="0"/>
            </a:rPr>
            <a:t>9,4</a:t>
          </a:r>
        </a:p>
      </cdr:txBody>
    </cdr:sp>
  </cdr:relSizeAnchor>
  <cdr:relSizeAnchor xmlns:cdr="http://schemas.openxmlformats.org/drawingml/2006/chartDrawing">
    <cdr:from>
      <cdr:x>0.86851</cdr:x>
      <cdr:y>0.02557</cdr:y>
    </cdr:from>
    <cdr:to>
      <cdr:x>0.94168</cdr:x>
      <cdr:y>0.11466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5128244" y="62186"/>
          <a:ext cx="432048" cy="2166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rgbClr val="003A79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9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41,9</a:t>
          </a:r>
        </a:p>
      </cdr:txBody>
    </cdr:sp>
  </cdr:relSizeAnchor>
  <cdr:relSizeAnchor xmlns:cdr="http://schemas.openxmlformats.org/drawingml/2006/chartDrawing">
    <cdr:from>
      <cdr:x>0.90205</cdr:x>
      <cdr:y>0.17093</cdr:y>
    </cdr:from>
    <cdr:to>
      <cdr:x>0.98131</cdr:x>
      <cdr:y>0.25976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5326266" y="415681"/>
          <a:ext cx="468052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3A79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it-IT" sz="1100" b="1" dirty="0">
              <a:solidFill>
                <a:srgbClr val="003A79"/>
              </a:solidFill>
            </a:rPr>
            <a:t>13,5</a:t>
          </a:r>
        </a:p>
      </cdr:txBody>
    </cdr:sp>
  </cdr:relSizeAnchor>
  <cdr:relSizeAnchor xmlns:cdr="http://schemas.openxmlformats.org/drawingml/2006/chartDrawing">
    <cdr:from>
      <cdr:x>0.90205</cdr:x>
      <cdr:y>0.43742</cdr:y>
    </cdr:from>
    <cdr:to>
      <cdr:x>0.98131</cdr:x>
      <cdr:y>0.52624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5326266" y="1063753"/>
          <a:ext cx="468052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3A79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dirty="0">
              <a:solidFill>
                <a:srgbClr val="003A79"/>
              </a:solidFill>
            </a:rPr>
            <a:t>28,4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23D3279C-758D-4837-A6F4-DAEF4FBD59D8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2" tIns="45976" rIns="91952" bIns="4597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952" tIns="45976" rIns="91952" bIns="45976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DEEDFDBB-B5B0-4151-977F-44CF68EC5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18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214"/>
              </a:spcBef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F01-A751-4F07-B704-C2DAF1CB97F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280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23050" cy="37258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7639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GB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Liner Shipping Connectivity Index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(LSCI),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calcolato dall’UNCTAD, misura la competitività di un sistema portuale e logistico</a:t>
            </a:r>
            <a:r>
              <a:rPr lang="en-US" alt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it-IT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r>
              <a:rPr lang="en-US" alt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157 </a:t>
            </a:r>
            <a:r>
              <a:rPr lang="en-US" altLang="it-IT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paesi</a:t>
            </a:r>
            <a:r>
              <a:rPr lang="en-US" alt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 del network e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offerti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dirty="0"/>
              <a:t>LSCI è un indicatore calcolato dall’UNCTAD generato da 5 componenti: </a:t>
            </a:r>
          </a:p>
          <a:p>
            <a:r>
              <a:rPr lang="it-IT" dirty="0"/>
              <a:t>1. Il numero delle navi;</a:t>
            </a:r>
          </a:p>
          <a:p>
            <a:r>
              <a:rPr lang="it-IT" dirty="0"/>
              <a:t>2. La capacità di trasporto in termini di container di queste navi;</a:t>
            </a:r>
          </a:p>
          <a:p>
            <a:r>
              <a:rPr lang="it-IT" dirty="0"/>
              <a:t>3. Il tonnellaggio massimo delle navi;</a:t>
            </a:r>
          </a:p>
          <a:p>
            <a:r>
              <a:rPr lang="it-IT" dirty="0"/>
              <a:t>4. Il numero di servizi marittimi;</a:t>
            </a:r>
          </a:p>
          <a:p>
            <a:r>
              <a:rPr lang="it-IT" dirty="0"/>
              <a:t>5. Il numero di compagnie di navigazione che impiegano portacontainer nei servizi da e per i porti.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02C12-B717-4459-B2EB-0EA72A1E303B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295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L’Italia ha guadagnato 2 posizioni rispetto all’ultima rilevazione della World </a:t>
            </a:r>
            <a:r>
              <a:rPr lang="it-IT" dirty="0" err="1"/>
              <a:t>Bank</a:t>
            </a:r>
            <a:r>
              <a:rPr lang="it-IT" dirty="0"/>
              <a:t> che risaliva al 2016,</a:t>
            </a:r>
          </a:p>
          <a:p>
            <a:r>
              <a:rPr lang="it-IT" dirty="0" err="1"/>
              <a:t>Logistics</a:t>
            </a:r>
            <a:r>
              <a:rPr lang="it-IT" dirty="0"/>
              <a:t> Performance Index (LPI) è un indicatore sintetico di efficacia logistica, elaborato dalla World </a:t>
            </a:r>
            <a:r>
              <a:rPr lang="it-IT" dirty="0" err="1"/>
              <a:t>Bank</a:t>
            </a:r>
            <a:r>
              <a:rPr lang="it-IT" dirty="0"/>
              <a:t>  che viene calcolato sulla base di sei aree di valutazione complementari:</a:t>
            </a:r>
          </a:p>
          <a:p>
            <a:r>
              <a:rPr lang="it-IT" dirty="0"/>
              <a:t>1) l’efficienza nel processo di sdoganamento;</a:t>
            </a:r>
          </a:p>
          <a:p>
            <a:r>
              <a:rPr lang="it-IT" dirty="0"/>
              <a:t>2) la qualità delle infrastrutture relative al commercio e al trasporto;</a:t>
            </a:r>
          </a:p>
          <a:p>
            <a:r>
              <a:rPr lang="it-IT" dirty="0"/>
              <a:t>3) La quantità e qualità delle spedizioni internazionali;</a:t>
            </a:r>
          </a:p>
          <a:p>
            <a:r>
              <a:rPr lang="it-IT" dirty="0"/>
              <a:t>4) la competenza e la qualità dei servizi logistici;</a:t>
            </a:r>
          </a:p>
          <a:p>
            <a:r>
              <a:rPr lang="it-IT" dirty="0"/>
              <a:t>5) la capacità di rintracciare e monitorare le spedizioni;</a:t>
            </a:r>
          </a:p>
          <a:p>
            <a:r>
              <a:rPr lang="it-IT" dirty="0"/>
              <a:t>6) la frequenza con la quale le spedizioni raggiungono i destinatari entro i tempi prestabiliti.</a:t>
            </a:r>
          </a:p>
          <a:p>
            <a:r>
              <a:rPr lang="it-IT" dirty="0"/>
              <a:t>World </a:t>
            </a:r>
            <a:r>
              <a:rPr lang="it-IT" dirty="0" err="1"/>
              <a:t>Bank</a:t>
            </a:r>
            <a:r>
              <a:rPr lang="it-IT" dirty="0"/>
              <a:t>, </a:t>
            </a:r>
            <a:r>
              <a:rPr lang="it-IT" dirty="0" err="1"/>
              <a:t>Connenting</a:t>
            </a:r>
            <a:r>
              <a:rPr lang="it-IT" dirty="0"/>
              <a:t> to compete, Trade </a:t>
            </a:r>
            <a:r>
              <a:rPr lang="it-IT" dirty="0" err="1"/>
              <a:t>Logistics</a:t>
            </a:r>
            <a:r>
              <a:rPr lang="it-IT" dirty="0"/>
              <a:t> in the Global economy</a:t>
            </a:r>
          </a:p>
          <a:p>
            <a:pPr defTabSz="907106"/>
            <a:br>
              <a:rPr lang="en-US" dirty="0"/>
            </a:br>
            <a:br>
              <a:rPr lang="en-US" dirty="0"/>
            </a:br>
            <a:endParaRPr lang="it-IT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02C12-B717-4459-B2EB-0EA72A1E303B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948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120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Logistics</a:t>
            </a:r>
            <a:r>
              <a:rPr lang="it-IT" dirty="0"/>
              <a:t> Performance Index (LPI) è un indicatore sintetico di efficacia logistica, elaborato dalla World </a:t>
            </a:r>
            <a:r>
              <a:rPr lang="it-IT" dirty="0" err="1"/>
              <a:t>Bank</a:t>
            </a:r>
            <a:r>
              <a:rPr lang="it-IT" dirty="0"/>
              <a:t>  che viene calcolato sulla base di sei aree di valutazione complementari:</a:t>
            </a:r>
          </a:p>
          <a:p>
            <a:r>
              <a:rPr lang="it-IT" dirty="0"/>
              <a:t>1) l’efficienza nel processo di sdoganamento;</a:t>
            </a:r>
          </a:p>
          <a:p>
            <a:r>
              <a:rPr lang="it-IT" dirty="0"/>
              <a:t>2) la qualità delle infrastrutture relative al commercio e al trasporto;</a:t>
            </a:r>
          </a:p>
          <a:p>
            <a:r>
              <a:rPr lang="it-IT" dirty="0"/>
              <a:t>3) La quantità e qualità delle spedizioni internazionali;</a:t>
            </a:r>
          </a:p>
          <a:p>
            <a:r>
              <a:rPr lang="it-IT" dirty="0"/>
              <a:t>4) la competenza e la qualità dei servizi logistici;</a:t>
            </a:r>
          </a:p>
          <a:p>
            <a:r>
              <a:rPr lang="it-IT" dirty="0"/>
              <a:t>5) la capacità di rintracciare e monitorare le spedizioni;</a:t>
            </a:r>
          </a:p>
          <a:p>
            <a:r>
              <a:rPr lang="it-IT" dirty="0"/>
              <a:t>6) la frequenza con la quale le spedizioni raggiungono i destinatari entro i tempi prestabiliti.</a:t>
            </a:r>
          </a:p>
          <a:p>
            <a:r>
              <a:rPr lang="it-IT" dirty="0"/>
              <a:t>World </a:t>
            </a:r>
            <a:r>
              <a:rPr lang="it-IT" dirty="0" err="1"/>
              <a:t>Bank</a:t>
            </a:r>
            <a:r>
              <a:rPr lang="it-IT" dirty="0"/>
              <a:t>, </a:t>
            </a:r>
            <a:r>
              <a:rPr lang="it-IT" dirty="0" err="1"/>
              <a:t>Connenting</a:t>
            </a:r>
            <a:r>
              <a:rPr lang="it-IT" dirty="0"/>
              <a:t> to compete, Trade </a:t>
            </a:r>
            <a:r>
              <a:rPr lang="it-IT" dirty="0" err="1"/>
              <a:t>Logistics</a:t>
            </a:r>
            <a:r>
              <a:rPr lang="it-IT" dirty="0"/>
              <a:t> in the Global economy</a:t>
            </a:r>
          </a:p>
          <a:p>
            <a:pPr defTabSz="907106"/>
            <a:br>
              <a:rPr lang="en-US" dirty="0"/>
            </a:br>
            <a:br>
              <a:rPr lang="en-US" dirty="0"/>
            </a:b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90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03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mondo il numero di posizioni di navi container oltre le 13000 </a:t>
            </a:r>
            <a:r>
              <a:rPr lang="it-IT" dirty="0" err="1"/>
              <a:t>Teu</a:t>
            </a:r>
            <a:r>
              <a:rPr lang="it-IT" dirty="0"/>
              <a:t> nel periodo analizzato</a:t>
            </a:r>
            <a:r>
              <a:rPr lang="it-IT" baseline="0" dirty="0"/>
              <a:t> è cresciuto del </a:t>
            </a:r>
            <a:r>
              <a:rPr lang="it-IT" b="1" baseline="0" dirty="0"/>
              <a:t>122,5%</a:t>
            </a:r>
            <a:r>
              <a:rPr lang="it-IT" baseline="0" dirty="0"/>
              <a:t> tra il 2012 ed il 2017</a:t>
            </a:r>
          </a:p>
          <a:p>
            <a:endParaRPr lang="it-IT" baseline="0" dirty="0"/>
          </a:p>
          <a:p>
            <a:r>
              <a:rPr lang="it-IT" b="1" baseline="0" dirty="0"/>
              <a:t>Al 2017, si evidenzia, in concreto, la via della seta marittima…dall’Asia al Nord Europa.</a:t>
            </a:r>
          </a:p>
          <a:p>
            <a:endParaRPr lang="it-IT" baseline="0" dirty="0"/>
          </a:p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493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Messaggio Strategico: La Cina invia navi sempre più grandi nel Mediterraneo</a:t>
            </a:r>
          </a:p>
          <a:p>
            <a:endParaRPr lang="it-IT" dirty="0"/>
          </a:p>
          <a:p>
            <a:r>
              <a:rPr lang="it-IT" dirty="0"/>
              <a:t>I principali dati:</a:t>
            </a:r>
          </a:p>
          <a:p>
            <a:pPr defTabSz="936845">
              <a:defRPr/>
            </a:pPr>
            <a:r>
              <a:rPr lang="it-IT" dirty="0"/>
              <a:t>La presenza delle navi </a:t>
            </a:r>
            <a:r>
              <a:rPr lang="it-IT" dirty="0" err="1"/>
              <a:t>Cosco</a:t>
            </a:r>
            <a:r>
              <a:rPr lang="it-IT" dirty="0"/>
              <a:t> nel </a:t>
            </a:r>
            <a:r>
              <a:rPr lang="it-IT" dirty="0" err="1"/>
              <a:t>Med</a:t>
            </a:r>
            <a:r>
              <a:rPr lang="it-IT" dirty="0"/>
              <a:t> dal 2012 è aumentata del </a:t>
            </a:r>
            <a:r>
              <a:rPr lang="it-IT" b="1" dirty="0"/>
              <a:t>10%</a:t>
            </a:r>
          </a:p>
          <a:p>
            <a:endParaRPr lang="it-IT" dirty="0"/>
          </a:p>
          <a:p>
            <a:pPr defTabSz="936845">
              <a:defRPr/>
            </a:pPr>
            <a:r>
              <a:rPr lang="it-IT" dirty="0"/>
              <a:t>La presenza di Navi nel porto greco del Pireo, oggetto degli investimenti della compagnia cinese </a:t>
            </a:r>
            <a:r>
              <a:rPr lang="it-IT" dirty="0" err="1"/>
              <a:t>Cosco</a:t>
            </a:r>
            <a:r>
              <a:rPr lang="it-IT" dirty="0"/>
              <a:t>, nel 2016 è cresciuta </a:t>
            </a:r>
            <a:r>
              <a:rPr lang="it-IT" b="1" dirty="0"/>
              <a:t>del 74% </a:t>
            </a:r>
            <a:r>
              <a:rPr lang="it-IT" dirty="0"/>
              <a:t>rispetto al 2012.</a:t>
            </a:r>
          </a:p>
          <a:p>
            <a:pPr defTabSz="936845">
              <a:defRPr/>
            </a:pPr>
            <a:endParaRPr lang="it-IT" dirty="0"/>
          </a:p>
          <a:p>
            <a:pPr defTabSz="936845">
              <a:defRPr/>
            </a:pPr>
            <a:r>
              <a:rPr lang="it-IT" dirty="0"/>
              <a:t>Il numero di navi transitate nel Mediterraneo della Ocean </a:t>
            </a:r>
            <a:r>
              <a:rPr lang="it-IT" dirty="0" err="1"/>
              <a:t>Alliance</a:t>
            </a:r>
            <a:r>
              <a:rPr lang="it-IT" dirty="0"/>
              <a:t> è aumentato del 27% tra il 2012 e il 2016</a:t>
            </a:r>
          </a:p>
          <a:p>
            <a:pPr defTabSz="936845">
              <a:defRPr/>
            </a:pPr>
            <a:endParaRPr lang="it-IT" dirty="0"/>
          </a:p>
          <a:p>
            <a:pPr defTabSz="936845">
              <a:defRPr/>
            </a:pPr>
            <a:r>
              <a:rPr lang="it-IT" i="1" dirty="0"/>
              <a:t>La presenza di navi della grande alleanza è diminuita nel complesso del 7% tra il 2012 e il 2016 ma la </a:t>
            </a:r>
            <a:r>
              <a:rPr lang="it-IT" b="1" i="1" dirty="0"/>
              <a:t>presenza delle </a:t>
            </a:r>
            <a:r>
              <a:rPr lang="it-IT" b="1" i="1" dirty="0" err="1"/>
              <a:t>megaship</a:t>
            </a:r>
            <a:r>
              <a:rPr lang="it-IT" b="1" i="1" dirty="0"/>
              <a:t> (oltre 13.000) aumenta del 242%.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9F01-A751-4F07-B704-C2DAF1CB97F2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6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33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/>
              <a:t>Al 2017 In</a:t>
            </a:r>
            <a:r>
              <a:rPr lang="it-IT" i="1" baseline="0" dirty="0"/>
              <a:t> </a:t>
            </a:r>
            <a:r>
              <a:rPr lang="it-IT" b="1" i="1" baseline="0" dirty="0"/>
              <a:t>Asia il traffico cresce in maniera consistente (+40%) in </a:t>
            </a:r>
            <a:r>
              <a:rPr lang="it-IT" i="1" baseline="0" dirty="0"/>
              <a:t>quasi tutte le fasce analizzate fatta eccezione per quella tra i 3000 e i 7000 TEU. </a:t>
            </a:r>
          </a:p>
          <a:p>
            <a:r>
              <a:rPr lang="it-IT" i="1" baseline="0" dirty="0"/>
              <a:t>Aumenta soprattutto nella fascia oltre i </a:t>
            </a:r>
            <a:r>
              <a:rPr lang="it-IT" b="1" i="1" baseline="0" dirty="0"/>
              <a:t>13000 TEU (+143%)</a:t>
            </a:r>
            <a:endParaRPr lang="it-IT" b="1" i="1" dirty="0"/>
          </a:p>
          <a:p>
            <a:endParaRPr lang="it-IT" i="1" dirty="0"/>
          </a:p>
          <a:p>
            <a:r>
              <a:rPr lang="it-IT" i="1" dirty="0"/>
              <a:t>In Asia dal 2012 aumenta/diminuisce la presenza di:</a:t>
            </a:r>
            <a:endParaRPr lang="it-IT" dirty="0"/>
          </a:p>
          <a:p>
            <a:r>
              <a:rPr lang="it-IT" i="1" dirty="0"/>
              <a:t>Navi (di dimensione &gt;3000 TEU) del </a:t>
            </a:r>
            <a:r>
              <a:rPr lang="it-IT" b="1" i="1" dirty="0"/>
              <a:t>39.7%</a:t>
            </a:r>
            <a:endParaRPr lang="it-IT" dirty="0"/>
          </a:p>
          <a:p>
            <a:r>
              <a:rPr lang="it-IT" i="1" dirty="0"/>
              <a:t>Navi 3000&lt;TEU&lt;7000 del -</a:t>
            </a:r>
            <a:r>
              <a:rPr lang="it-IT" b="1" i="1" dirty="0"/>
              <a:t>27.3%</a:t>
            </a:r>
            <a:endParaRPr lang="it-IT" dirty="0"/>
          </a:p>
          <a:p>
            <a:r>
              <a:rPr lang="it-IT" i="1" dirty="0"/>
              <a:t>Navi 7000&lt;TEU&lt;10000 del </a:t>
            </a:r>
            <a:r>
              <a:rPr lang="it-IT" b="1" i="1" dirty="0"/>
              <a:t>57.2%</a:t>
            </a:r>
            <a:endParaRPr lang="it-IT" dirty="0"/>
          </a:p>
          <a:p>
            <a:r>
              <a:rPr lang="it-IT" i="1" dirty="0"/>
              <a:t>Navi 10000&lt;TEU&lt;13000 del </a:t>
            </a:r>
            <a:r>
              <a:rPr lang="it-IT" b="1" i="1" dirty="0"/>
              <a:t>61.1%</a:t>
            </a:r>
            <a:endParaRPr lang="it-IT" dirty="0"/>
          </a:p>
          <a:p>
            <a:r>
              <a:rPr lang="it-IT" i="1" dirty="0"/>
              <a:t>Navi 7000&lt;TEU13000 del </a:t>
            </a:r>
            <a:r>
              <a:rPr lang="it-IT" b="1" i="1" dirty="0"/>
              <a:t>58.0%</a:t>
            </a:r>
            <a:endParaRPr lang="it-IT" dirty="0"/>
          </a:p>
          <a:p>
            <a:r>
              <a:rPr lang="it-IT" i="1" dirty="0"/>
              <a:t>Navi&gt;13000 TEU del </a:t>
            </a:r>
            <a:r>
              <a:rPr lang="it-IT" b="1" i="1" dirty="0"/>
              <a:t>143.2%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907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97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54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240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241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86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75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600">
                <a:ea typeface="MS PGothic" pitchFamily="34" charset="-128"/>
              </a:rPr>
              <a:t>Il </a:t>
            </a:r>
            <a:r>
              <a:rPr lang="it-IT" sz="1600" dirty="0">
                <a:ea typeface="MS PGothic" pitchFamily="34" charset="-128"/>
              </a:rPr>
              <a:t>grafico sulla destra illustra come a giugno 2018 gli investimenti ammontino146 miliardi di dollari, 6% di questi relativi all’area MENA</a:t>
            </a:r>
          </a:p>
          <a:p>
            <a:pPr algn="just"/>
            <a:endParaRPr lang="it-IT" sz="1600" dirty="0">
              <a:ea typeface="MS PGothic" pitchFamily="34" charset="-128"/>
            </a:endParaRPr>
          </a:p>
          <a:p>
            <a:pPr algn="just"/>
            <a:r>
              <a:rPr lang="it-IT" sz="1600" dirty="0">
                <a:ea typeface="MS PGothic" pitchFamily="34" charset="-128"/>
              </a:rPr>
              <a:t>L’istogramma nella parte inferiore della slide mostra che il 13% di questi investimenti è relativo ai porti</a:t>
            </a:r>
          </a:p>
          <a:p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C9269-8CEA-43ED-8747-8842DC9F18D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85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983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87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87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65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88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FDBB-B5B0-4151-977F-44CF68EC5F4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68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53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2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6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/>
          <p:nvPr userDrawn="1"/>
        </p:nvSpPr>
        <p:spPr>
          <a:xfrm rot="21015509" flipH="1" flipV="1">
            <a:off x="3570697" y="4764619"/>
            <a:ext cx="5571161" cy="922862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003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4" y="4660826"/>
            <a:ext cx="855229" cy="359196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 userDrawn="1"/>
        </p:nvSpPr>
        <p:spPr>
          <a:xfrm>
            <a:off x="398466" y="366714"/>
            <a:ext cx="7426325" cy="357187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z="3000" b="1" dirty="0">
              <a:solidFill>
                <a:srgbClr val="003A79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Titolo 1"/>
          <p:cNvSpPr txBox="1">
            <a:spLocks/>
          </p:cNvSpPr>
          <p:nvPr userDrawn="1"/>
        </p:nvSpPr>
        <p:spPr>
          <a:xfrm>
            <a:off x="398463" y="860427"/>
            <a:ext cx="7334250" cy="357188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1" name="Segnaposto numero diapositiva 39"/>
          <p:cNvSpPr txBox="1">
            <a:spLocks/>
          </p:cNvSpPr>
          <p:nvPr userDrawn="1"/>
        </p:nvSpPr>
        <p:spPr bwMode="auto">
          <a:xfrm>
            <a:off x="8646094" y="184151"/>
            <a:ext cx="4143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FDF528D2-186C-4F3B-B1C3-D843972903AF}" type="slidenum">
              <a:rPr lang="it-IT" altLang="it-IT" b="1" smtClean="0">
                <a:solidFill>
                  <a:srgbClr val="003A79"/>
                </a:solidFill>
              </a:rPr>
              <a:pPr/>
              <a:t>‹N›</a:t>
            </a:fld>
            <a:endParaRPr lang="it-IT" altLang="it-IT" b="1" dirty="0">
              <a:solidFill>
                <a:srgbClr val="003A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5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76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379378" y="152218"/>
            <a:ext cx="414338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003A79"/>
                </a:solidFill>
              </a:defRPr>
            </a:lvl1pPr>
          </a:lstStyle>
          <a:p>
            <a:pPr>
              <a:defRPr/>
            </a:pPr>
            <a:fld id="{440A187B-19B3-4FBF-9545-7B3DF7A21041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  <p:sp>
        <p:nvSpPr>
          <p:cNvPr id="3" name="Figura a mano libera 2"/>
          <p:cNvSpPr/>
          <p:nvPr userDrawn="1"/>
        </p:nvSpPr>
        <p:spPr>
          <a:xfrm rot="10313393">
            <a:off x="3377865" y="4854762"/>
            <a:ext cx="5699636" cy="612266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003A79"/>
              </a:solidFill>
            </a:endParaRPr>
          </a:p>
        </p:txBody>
      </p:sp>
      <p:pic>
        <p:nvPicPr>
          <p:cNvPr id="20482" name="Picture 2" descr="D:\Profili\U077126.SPIMI\AppData\Local\Microsoft\Windows\Temporary Internet Files\Content.Outlook\WP1EF2MR\logo-srm-bian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16" y="4741005"/>
            <a:ext cx="1190201" cy="3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3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2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/>
          <p:nvPr userDrawn="1"/>
        </p:nvSpPr>
        <p:spPr>
          <a:xfrm rot="21015509" flipH="1" flipV="1">
            <a:off x="3570695" y="4764619"/>
            <a:ext cx="5571161" cy="922862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003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4" y="4660826"/>
            <a:ext cx="855229" cy="359196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 userDrawn="1"/>
        </p:nvSpPr>
        <p:spPr>
          <a:xfrm>
            <a:off x="398464" y="366713"/>
            <a:ext cx="7426325" cy="357187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it-IT" sz="3000" b="1" dirty="0">
              <a:solidFill>
                <a:srgbClr val="003A79"/>
              </a:solidFill>
              <a:latin typeface="Arial"/>
              <a:cs typeface="Arial"/>
            </a:endParaRPr>
          </a:p>
        </p:txBody>
      </p:sp>
      <p:sp>
        <p:nvSpPr>
          <p:cNvPr id="10" name="Titolo 1"/>
          <p:cNvSpPr txBox="1">
            <a:spLocks/>
          </p:cNvSpPr>
          <p:nvPr userDrawn="1"/>
        </p:nvSpPr>
        <p:spPr>
          <a:xfrm>
            <a:off x="398463" y="860426"/>
            <a:ext cx="7334250" cy="3571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it-IT" sz="2200" b="1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1" name="Segnaposto numero diapositiva 39"/>
          <p:cNvSpPr txBox="1">
            <a:spLocks/>
          </p:cNvSpPr>
          <p:nvPr userDrawn="1"/>
        </p:nvSpPr>
        <p:spPr bwMode="auto">
          <a:xfrm>
            <a:off x="8559800" y="179388"/>
            <a:ext cx="4143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FDF528D2-186C-4F3B-B1C3-D843972903AF}" type="slidenum">
              <a:rPr lang="it-IT" altLang="it-IT" b="1" smtClean="0">
                <a:solidFill>
                  <a:srgbClr val="003A79"/>
                </a:solidFill>
              </a:rPr>
              <a:pPr/>
              <a:t>‹N›</a:t>
            </a:fld>
            <a:endParaRPr lang="it-IT" altLang="it-IT" b="1" dirty="0">
              <a:solidFill>
                <a:srgbClr val="003A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8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90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7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0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89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3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44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5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06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83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248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4786312"/>
            <a:ext cx="9144000" cy="3452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None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5"/>
          <p:cNvSpPr txBox="1">
            <a:spLocks/>
          </p:cNvSpPr>
          <p:nvPr userDrawn="1"/>
        </p:nvSpPr>
        <p:spPr>
          <a:xfrm>
            <a:off x="3505200" y="48090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25500" r="21818" b="42863"/>
          <a:stretch/>
        </p:blipFill>
        <p:spPr>
          <a:xfrm>
            <a:off x="8172401" y="4887346"/>
            <a:ext cx="743495" cy="2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47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9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57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4786312"/>
            <a:ext cx="9144000" cy="3452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itchFamily="2" charset="2"/>
              <a:buNone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3505200" y="48398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25500" r="21818" b="42863"/>
          <a:stretch/>
        </p:blipFill>
        <p:spPr>
          <a:xfrm>
            <a:off x="8172401" y="4887346"/>
            <a:ext cx="743495" cy="2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1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00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56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98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84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99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28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6630-8177-4BA7-822D-6428BE3F9E85}" type="datetimeFigureOut">
              <a:rPr lang="it-IT" smtClean="0"/>
              <a:t>27/09/2018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720F-EAF7-4FEE-864F-D812652E6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8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81" r:id="rId14"/>
    <p:sldLayoutId id="214748368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2BF3-6C0E-4001-8BED-649E75EE5D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86ED-FD46-421A-B2A9-E04A22665A4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9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/>
          <p:nvPr/>
        </p:nvSpPr>
        <p:spPr>
          <a:xfrm rot="21015509">
            <a:off x="47625" y="-774700"/>
            <a:ext cx="9012238" cy="1549400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003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67544" y="4515967"/>
            <a:ext cx="8280920" cy="444500"/>
          </a:xfrm>
          <a:prstGeom prst="rect">
            <a:avLst/>
          </a:prstGeom>
        </p:spPr>
        <p:txBody>
          <a:bodyPr lIns="0" tIns="0" rIns="0" bIns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Napoli, 28 settembre 2018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861800"/>
            <a:ext cx="1764829" cy="664183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370122" y="3753656"/>
            <a:ext cx="8367241" cy="44450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it-IT" b="1" dirty="0">
                <a:solidFill>
                  <a:srgbClr val="003A79"/>
                </a:solidFill>
                <a:latin typeface="Arial"/>
                <a:ea typeface="+mj-ea"/>
                <a:cs typeface="Arial"/>
              </a:rPr>
              <a:t>Massimo DEANDREIS</a:t>
            </a:r>
          </a:p>
          <a:p>
            <a:pPr algn="r">
              <a:defRPr/>
            </a:pPr>
            <a:r>
              <a:rPr lang="it-IT" b="1" dirty="0">
                <a:solidFill>
                  <a:srgbClr val="003A79"/>
                </a:solidFill>
                <a:latin typeface="Arial"/>
                <a:ea typeface="+mj-ea"/>
                <a:cs typeface="Arial"/>
              </a:rPr>
              <a:t> Direttore Generale - SRM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3296" y="1887091"/>
            <a:ext cx="860089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26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NUOVI MERCATI</a:t>
            </a:r>
          </a:p>
          <a:p>
            <a:r>
              <a:rPr lang="it-IT" altLang="it-IT" sz="26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Mediterraneo sulla Via della Seta:</a:t>
            </a:r>
          </a:p>
          <a:p>
            <a:r>
              <a:rPr lang="it-IT" altLang="it-IT" sz="26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 economici ed opportunità</a:t>
            </a:r>
          </a:p>
        </p:txBody>
      </p:sp>
    </p:spTree>
    <p:extLst>
      <p:ext uri="{BB962C8B-B14F-4D97-AF65-F5344CB8AC3E}">
        <p14:creationId xmlns:p14="http://schemas.microsoft.com/office/powerpoint/2010/main" val="393707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fili\U077126.SPIMI\AppData\Local\Microsoft\Windows\Temporary Internet Files\Content.Outlook\WP1EF2MR\lsc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"/>
            <a:ext cx="9144000" cy="51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91276"/>
            <a:ext cx="817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851F5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3A79"/>
                </a:solidFill>
              </a:rPr>
              <a:t>Gli</a:t>
            </a:r>
            <a:r>
              <a:rPr lang="en-US" dirty="0">
                <a:solidFill>
                  <a:srgbClr val="003A79"/>
                </a:solidFill>
              </a:rPr>
              <a:t> </a:t>
            </a:r>
            <a:r>
              <a:rPr lang="en-US" dirty="0" err="1">
                <a:solidFill>
                  <a:srgbClr val="003A79"/>
                </a:solidFill>
              </a:rPr>
              <a:t>indicatori</a:t>
            </a:r>
            <a:r>
              <a:rPr lang="en-US" dirty="0">
                <a:solidFill>
                  <a:srgbClr val="003A79"/>
                </a:solidFill>
              </a:rPr>
              <a:t> </a:t>
            </a:r>
            <a:r>
              <a:rPr lang="en-US" dirty="0" err="1">
                <a:solidFill>
                  <a:srgbClr val="003A79"/>
                </a:solidFill>
              </a:rPr>
              <a:t>internazionali</a:t>
            </a:r>
            <a:r>
              <a:rPr lang="en-US" dirty="0">
                <a:solidFill>
                  <a:srgbClr val="003A79"/>
                </a:solidFill>
              </a:rPr>
              <a:t> / LSCI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601836"/>
            <a:ext cx="9144000" cy="120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09" rIns="91419" bIns="45709">
            <a:spAutoFit/>
          </a:bodyPr>
          <a:lstStyle>
            <a:defPPr>
              <a:defRPr lang="it-IT"/>
            </a:defPPr>
            <a:lvl1pPr marL="377825" indent="-195263" fontAlgn="base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130000"/>
              <a:buBlip>
                <a:blip r:embed="rId4"/>
              </a:buBlip>
              <a:defRPr sz="1600">
                <a:latin typeface="Arial"/>
                <a:ea typeface="+mj-ea"/>
                <a:cs typeface="Arial"/>
              </a:defRPr>
            </a:lvl1pPr>
          </a:lstStyle>
          <a:p>
            <a:pPr marL="361950" indent="-361950">
              <a:lnSpc>
                <a:spcPct val="115000"/>
              </a:lnSpc>
              <a:spcAft>
                <a:spcPts val="0"/>
              </a:spcAft>
            </a:pP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 2017, </a:t>
            </a:r>
            <a:r>
              <a:rPr lang="it-IT" sz="15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economie del mondo meglio connesse via mare 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secondo il LSCI (</a:t>
            </a:r>
            <a:r>
              <a:rPr lang="it-IT" sz="15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Liner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Shipping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Connectivity Index) dell’UNCTAD si trovano </a:t>
            </a:r>
            <a:r>
              <a:rPr lang="it-IT" sz="15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Asia. </a:t>
            </a:r>
          </a:p>
          <a:p>
            <a:pPr marL="361950" indent="-36195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it-IT" sz="15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 le prime 20, l’Italia che è al 19° posto al mondo (e 7° in Europa) per connettività marittima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L’Italia è dietro i best competitor europei ed anche alcuni nuovi competitor come il Marocco.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9771" y="4501180"/>
            <a:ext cx="1351610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Fonte: SRM su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Unctad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1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A187B-19B3-4FBF-9545-7B3DF7A21041}" type="slidenum">
              <a:rPr lang="it-IT" altLang="it-IT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034" y="4019291"/>
            <a:ext cx="8878995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ct val="130000"/>
              <a:buBlip>
                <a:blip r:embed="rId3"/>
              </a:buBlip>
            </a:pP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Secondo l’LPI (</a:t>
            </a:r>
            <a:r>
              <a:rPr lang="it-IT" sz="15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Logistics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Performance Index)  della World </a:t>
            </a:r>
            <a:r>
              <a:rPr lang="it-IT" sz="15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Bank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 </a:t>
            </a:r>
            <a:r>
              <a:rPr lang="it-IT" sz="15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paesi del </a:t>
            </a:r>
            <a:r>
              <a:rPr lang="it-IT" sz="15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Northern</a:t>
            </a:r>
            <a:r>
              <a:rPr lang="it-IT" sz="15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Range hanno fatto della logistica il loro punto di forza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it-IT" sz="15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66700" indent="-266700" algn="just">
              <a:buClr>
                <a:schemeClr val="accent5"/>
              </a:buClr>
              <a:buSzPct val="130000"/>
              <a:buBlip>
                <a:blip r:embed="rId3"/>
              </a:buBlip>
            </a:pP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L’</a:t>
            </a:r>
            <a:r>
              <a:rPr lang="it-IT" sz="15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Italia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si è classificata al </a:t>
            </a:r>
            <a:r>
              <a:rPr lang="it-IT" sz="15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19° posto 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termini di competitività logistica</a:t>
            </a:r>
          </a:p>
          <a:p>
            <a:pPr indent="268288" algn="just">
              <a:buClr>
                <a:schemeClr val="accent5"/>
              </a:buClr>
              <a:buSzPct val="130000"/>
            </a:pP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mentre la </a:t>
            </a:r>
            <a:r>
              <a:rPr lang="it-IT" sz="15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Cina è solo 26</a:t>
            </a:r>
            <a:r>
              <a:rPr lang="it-IT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°.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8572" y="141210"/>
            <a:ext cx="862944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851F5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3A79"/>
                </a:solidFill>
                <a:latin typeface="Arial"/>
                <a:ea typeface="+mj-ea"/>
                <a:cs typeface="Arial"/>
              </a:rPr>
              <a:t>Gli</a:t>
            </a:r>
            <a:r>
              <a:rPr lang="en-US" dirty="0">
                <a:solidFill>
                  <a:srgbClr val="003A79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dirty="0" err="1">
                <a:solidFill>
                  <a:srgbClr val="003A79"/>
                </a:solidFill>
                <a:latin typeface="Arial"/>
                <a:ea typeface="+mj-ea"/>
                <a:cs typeface="Arial"/>
              </a:rPr>
              <a:t>indicatori</a:t>
            </a:r>
            <a:r>
              <a:rPr lang="en-US" dirty="0">
                <a:solidFill>
                  <a:srgbClr val="003A79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dirty="0" err="1">
                <a:solidFill>
                  <a:srgbClr val="003A79"/>
                </a:solidFill>
                <a:latin typeface="Arial"/>
                <a:ea typeface="+mj-ea"/>
                <a:cs typeface="Arial"/>
              </a:rPr>
              <a:t>internazionali</a:t>
            </a:r>
            <a:r>
              <a:rPr lang="en-US" dirty="0">
                <a:solidFill>
                  <a:srgbClr val="003A79"/>
                </a:solidFill>
                <a:latin typeface="Arial"/>
                <a:ea typeface="+mj-ea"/>
                <a:cs typeface="Arial"/>
              </a:rPr>
              <a:t> / LPI</a:t>
            </a:r>
          </a:p>
        </p:txBody>
      </p:sp>
      <p:sp>
        <p:nvSpPr>
          <p:cNvPr id="9" name="Figura a mano libera 8"/>
          <p:cNvSpPr/>
          <p:nvPr/>
        </p:nvSpPr>
        <p:spPr>
          <a:xfrm rot="21015509" flipH="1" flipV="1">
            <a:off x="3570697" y="4764619"/>
            <a:ext cx="5571161" cy="922862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003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6" y="4660826"/>
            <a:ext cx="855229" cy="359196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D099CB0-087C-44F2-B2CF-A13900EB0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54294"/>
              </p:ext>
            </p:extLst>
          </p:nvPr>
        </p:nvGraphicFramePr>
        <p:xfrm>
          <a:off x="179512" y="664552"/>
          <a:ext cx="8676041" cy="313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6D55B62-E7BE-44BF-A9B4-7B93D7228D7D}"/>
              </a:ext>
            </a:extLst>
          </p:cNvPr>
          <p:cNvSpPr txBox="1"/>
          <p:nvPr/>
        </p:nvSpPr>
        <p:spPr>
          <a:xfrm>
            <a:off x="7264523" y="3841587"/>
            <a:ext cx="1582442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Fonte: SRM su World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5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2"/>
          <a:stretch/>
        </p:blipFill>
        <p:spPr>
          <a:xfrm>
            <a:off x="0" y="949"/>
            <a:ext cx="4567255" cy="51416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02" y="4803998"/>
            <a:ext cx="1428554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Source: SRM on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Unctad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59632" y="1022469"/>
            <a:ext cx="2160240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The top 5 </a:t>
            </a: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countries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of the world in </a:t>
            </a: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terms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</a:p>
          <a:p>
            <a:pPr algn="ctr">
              <a:lnSpc>
                <a:spcPct val="114000"/>
              </a:lnSpc>
            </a:pP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shipping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competitiveness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 are in ASIA</a:t>
            </a:r>
          </a:p>
        </p:txBody>
      </p:sp>
      <p:sp>
        <p:nvSpPr>
          <p:cNvPr id="6" name="CasellaDiTesto 22">
            <a:extLst>
              <a:ext uri="{FF2B5EF4-FFF2-40B4-BE49-F238E27FC236}">
                <a16:creationId xmlns:a16="http://schemas.microsoft.com/office/drawing/2014/main" id="{149322DC-B04C-4431-B434-21C1A0C42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65869"/>
            <a:ext cx="8603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003A79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it-IT" sz="2300" spc="-100" dirty="0"/>
              <a:t>La </a:t>
            </a:r>
            <a:r>
              <a:rPr lang="it-IT" sz="2300" spc="-100" dirty="0" err="1"/>
              <a:t>competitivià</a:t>
            </a:r>
            <a:r>
              <a:rPr lang="it-IT" sz="2300" spc="-100" dirty="0"/>
              <a:t> marittima e logistica: confronto tra LSCI e  LPI</a:t>
            </a:r>
          </a:p>
        </p:txBody>
      </p:sp>
    </p:spTree>
    <p:extLst>
      <p:ext uri="{BB962C8B-B14F-4D97-AF65-F5344CB8AC3E}">
        <p14:creationId xmlns:p14="http://schemas.microsoft.com/office/powerpoint/2010/main" val="268921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"/>
            <a:ext cx="9144000" cy="5141601"/>
          </a:xfrm>
          <a:prstGeom prst="rect">
            <a:avLst/>
          </a:prstGeom>
        </p:spPr>
      </p:pic>
      <p:sp>
        <p:nvSpPr>
          <p:cNvPr id="2" name="CasellaDiTesto 22"/>
          <p:cNvSpPr txBox="1">
            <a:spLocks noChangeArrowheads="1"/>
          </p:cNvSpPr>
          <p:nvPr/>
        </p:nvSpPr>
        <p:spPr bwMode="auto">
          <a:xfrm>
            <a:off x="-36512" y="165869"/>
            <a:ext cx="8603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003A79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endParaRPr lang="it-IT" sz="2300" spc="-1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902" y="4803998"/>
            <a:ext cx="1870983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Source: SRM on WB and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Unctad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1022469"/>
            <a:ext cx="2160240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The top 5 </a:t>
            </a: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countries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of the world in </a:t>
            </a: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terms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</a:p>
          <a:p>
            <a:pPr algn="ctr">
              <a:lnSpc>
                <a:spcPct val="114000"/>
              </a:lnSpc>
            </a:pP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shipping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competitiveness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 are in ASIA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446258" y="1022469"/>
            <a:ext cx="2232247" cy="81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The top 4 </a:t>
            </a: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countries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of the world in </a:t>
            </a: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terms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</a:p>
          <a:p>
            <a:pPr algn="ctr">
              <a:lnSpc>
                <a:spcPct val="114000"/>
              </a:lnSpc>
            </a:pP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Logistic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t-IT" sz="1050" dirty="0" err="1">
                <a:solidFill>
                  <a:schemeClr val="bg1"/>
                </a:solidFill>
                <a:latin typeface="Arial Black" panose="020B0A04020102020204" pitchFamily="34" charset="0"/>
              </a:rPr>
              <a:t>connectivity</a:t>
            </a: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it-IT" sz="1050" dirty="0">
                <a:solidFill>
                  <a:schemeClr val="bg1"/>
                </a:solidFill>
                <a:latin typeface="Arial Black" panose="020B0A04020102020204" pitchFamily="34" charset="0"/>
              </a:rPr>
              <a:t>are in EUROPE</a:t>
            </a:r>
          </a:p>
        </p:txBody>
      </p:sp>
      <p:sp>
        <p:nvSpPr>
          <p:cNvPr id="11" name="CasellaDiTesto 22">
            <a:extLst>
              <a:ext uri="{FF2B5EF4-FFF2-40B4-BE49-F238E27FC236}">
                <a16:creationId xmlns:a16="http://schemas.microsoft.com/office/drawing/2014/main" id="{D2297D76-FCE0-4694-BD62-1407F1616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3478"/>
            <a:ext cx="8603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003A79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it-IT" sz="2300" spc="-100" dirty="0"/>
              <a:t>La </a:t>
            </a:r>
            <a:r>
              <a:rPr lang="it-IT" sz="2300" spc="-100" dirty="0" err="1"/>
              <a:t>competitivià</a:t>
            </a:r>
            <a:r>
              <a:rPr lang="it-IT" sz="2300" spc="-100" dirty="0"/>
              <a:t> marittima e logistica: confronto tra LSCI e  LPI</a:t>
            </a:r>
          </a:p>
        </p:txBody>
      </p:sp>
    </p:spTree>
    <p:extLst>
      <p:ext uri="{BB962C8B-B14F-4D97-AF65-F5344CB8AC3E}">
        <p14:creationId xmlns:p14="http://schemas.microsoft.com/office/powerpoint/2010/main" val="12304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"/>
            <a:ext cx="9144000" cy="514160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123478"/>
            <a:ext cx="8538590" cy="108012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>
              <a:defRPr sz="2700" b="1">
                <a:solidFill>
                  <a:srgbClr val="003A7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Per la </a:t>
            </a:r>
            <a:r>
              <a:rPr lang="en-US" sz="2400" dirty="0" err="1"/>
              <a:t>Cina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Mediterraneo</a:t>
            </a:r>
            <a:r>
              <a:rPr lang="en-US" sz="2400" dirty="0"/>
              <a:t> è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crocevia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mercati</a:t>
            </a:r>
            <a:r>
              <a:rPr lang="en-US" sz="2400" dirty="0"/>
              <a:t> </a:t>
            </a:r>
            <a:r>
              <a:rPr lang="en-US" sz="2400" dirty="0" err="1"/>
              <a:t>europei</a:t>
            </a:r>
            <a:r>
              <a:rPr lang="en-US" sz="2400" dirty="0"/>
              <a:t>, </a:t>
            </a:r>
            <a:r>
              <a:rPr lang="en-US" sz="2400" dirty="0" err="1"/>
              <a:t>il</a:t>
            </a:r>
            <a:r>
              <a:rPr lang="en-US" sz="2400" dirty="0"/>
              <a:t> Nord Africa e </a:t>
            </a:r>
            <a:r>
              <a:rPr lang="en-US" sz="2400" dirty="0" err="1"/>
              <a:t>il</a:t>
            </a:r>
            <a:r>
              <a:rPr lang="en-US" sz="2400" dirty="0"/>
              <a:t> Middle East con </a:t>
            </a:r>
            <a:r>
              <a:rPr lang="en-US" sz="2400" dirty="0" err="1"/>
              <a:t>l’opportunità</a:t>
            </a:r>
            <a:r>
              <a:rPr lang="en-US" sz="2400" dirty="0"/>
              <a:t> di </a:t>
            </a:r>
            <a:r>
              <a:rPr lang="en-US" sz="2400" dirty="0" err="1"/>
              <a:t>raggiungere</a:t>
            </a:r>
            <a:r>
              <a:rPr lang="en-US" sz="2400" dirty="0"/>
              <a:t> la East Coast </a:t>
            </a:r>
            <a:r>
              <a:rPr lang="en-US" sz="2400" dirty="0" err="1"/>
              <a:t>degli</a:t>
            </a:r>
            <a:r>
              <a:rPr lang="en-US" sz="2400" dirty="0"/>
              <a:t> USA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43927" y="3267461"/>
            <a:ext cx="6238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VALENCIA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90737" y="3363838"/>
            <a:ext cx="5661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PIRAEUS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93747" y="1646831"/>
            <a:ext cx="7264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ROTTERDAM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687504" y="4397813"/>
            <a:ext cx="6655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ABU DHABI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826761" y="3015061"/>
            <a:ext cx="5757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AMBARLI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741381" y="4001524"/>
            <a:ext cx="7360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SUEZ CANAL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13" y="1876404"/>
            <a:ext cx="288000" cy="28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16" y="1954949"/>
            <a:ext cx="288000" cy="2880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20" y="2603124"/>
            <a:ext cx="288000" cy="2880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88" y="3499039"/>
            <a:ext cx="288000" cy="288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62241"/>
            <a:ext cx="288000" cy="288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7518"/>
            <a:ext cx="288000" cy="2880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96" y="3507518"/>
            <a:ext cx="288000" cy="288000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16" y="2603124"/>
            <a:ext cx="288000" cy="288000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5508088" y="3736022"/>
            <a:ext cx="5469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ASHDOD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584063" y="3499039"/>
            <a:ext cx="4491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HAIFA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096000" y="2893346"/>
            <a:ext cx="6767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MARSEILLE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047003" y="3559185"/>
            <a:ext cx="4828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MALTA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591486" y="1835067"/>
            <a:ext cx="6126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ANTWERP</a:t>
            </a: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23" y="1600321"/>
            <a:ext cx="288000" cy="288000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41" y="1887681"/>
            <a:ext cx="288000" cy="28800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2382172" y="2006616"/>
            <a:ext cx="7200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ZEEBRUGGE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488967" y="1888321"/>
            <a:ext cx="6270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HAMBURG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2339511" y="2864902"/>
            <a:ext cx="5084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Arial Black" panose="020B0A04020102020204" pitchFamily="34" charset="0"/>
              </a:rPr>
              <a:t>BILBAO</a:t>
            </a:r>
          </a:p>
        </p:txBody>
      </p:sp>
      <p:sp>
        <p:nvSpPr>
          <p:cNvPr id="40" name="Segnaposto numero diapositiva 39"/>
          <p:cNvSpPr txBox="1">
            <a:spLocks/>
          </p:cNvSpPr>
          <p:nvPr/>
        </p:nvSpPr>
        <p:spPr bwMode="auto">
          <a:xfrm>
            <a:off x="8646094" y="184151"/>
            <a:ext cx="4143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FDF528D2-186C-4F3B-B1C3-D843972903AF}" type="slidenum">
              <a:rPr lang="it-IT" altLang="it-IT" b="1" smtClean="0">
                <a:solidFill>
                  <a:srgbClr val="003A79"/>
                </a:solidFill>
              </a:rPr>
              <a:pPr/>
              <a:t>14</a:t>
            </a:fld>
            <a:endParaRPr lang="it-IT" altLang="it-IT" b="1" dirty="0">
              <a:solidFill>
                <a:srgbClr val="003A79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07504" y="4818609"/>
            <a:ext cx="796971" cy="215421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Source: SRM</a:t>
            </a: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88" y="2414902"/>
            <a:ext cx="288000" cy="28800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15" y="2505037"/>
            <a:ext cx="288000" cy="288000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1" y="3011137"/>
            <a:ext cx="288000" cy="28800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41" y="1744321"/>
            <a:ext cx="288000" cy="288000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27" y="3123461"/>
            <a:ext cx="288000" cy="288000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64" y="2765492"/>
            <a:ext cx="288000" cy="28800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04" y="3715535"/>
            <a:ext cx="288000" cy="288000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16" y="3713524"/>
            <a:ext cx="288000" cy="288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88" y="4117577"/>
            <a:ext cx="288000" cy="28800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18" y="350751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5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54819" cy="51434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404429" y="240478"/>
            <a:ext cx="1416214" cy="3559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8181" tIns="39091" rIns="78181" bIns="39091" rtlCol="0">
            <a:spAutoFit/>
          </a:bodyPr>
          <a:lstStyle/>
          <a:p>
            <a:pPr algn="r"/>
            <a:r>
              <a:rPr lang="it-IT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Year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2012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04429" y="2625364"/>
            <a:ext cx="1416214" cy="3559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8181" tIns="39091" rIns="78181" bIns="39091" rtlCol="0">
            <a:spAutoFit/>
          </a:bodyPr>
          <a:lstStyle/>
          <a:p>
            <a:pPr algn="r"/>
            <a:r>
              <a:rPr lang="it-IT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Year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2017</a:t>
            </a:r>
          </a:p>
        </p:txBody>
      </p:sp>
      <p:sp>
        <p:nvSpPr>
          <p:cNvPr id="9" name="Figura a mano libera 8"/>
          <p:cNvSpPr/>
          <p:nvPr/>
        </p:nvSpPr>
        <p:spPr>
          <a:xfrm rot="21015509" flipH="1" flipV="1">
            <a:off x="3570695" y="4764619"/>
            <a:ext cx="5571161" cy="922862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003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4" y="4660826"/>
            <a:ext cx="855229" cy="35919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9512" y="2067694"/>
            <a:ext cx="5627335" cy="355944"/>
          </a:xfrm>
          <a:prstGeom prst="rect">
            <a:avLst/>
          </a:prstGeom>
          <a:noFill/>
        </p:spPr>
        <p:txBody>
          <a:bodyPr wrap="none" lIns="78181" tIns="39091" rIns="78181" bIns="39091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Container ships – daily movement report (&gt;13000)</a:t>
            </a:r>
          </a:p>
        </p:txBody>
      </p:sp>
    </p:spTree>
    <p:extLst>
      <p:ext uri="{BB962C8B-B14F-4D97-AF65-F5344CB8AC3E}">
        <p14:creationId xmlns:p14="http://schemas.microsoft.com/office/powerpoint/2010/main" val="213187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"/>
            <a:ext cx="9144000" cy="5141601"/>
          </a:xfrm>
          <a:prstGeom prst="rect">
            <a:avLst/>
          </a:prstGeom>
        </p:spPr>
      </p:pic>
      <p:cxnSp>
        <p:nvCxnSpPr>
          <p:cNvPr id="5" name="Connettore 1 7"/>
          <p:cNvCxnSpPr/>
          <p:nvPr/>
        </p:nvCxnSpPr>
        <p:spPr>
          <a:xfrm flipH="1">
            <a:off x="7415808" y="1172869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7722064" y="77155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"/>
            <a:ext cx="9144000" cy="514255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722064" y="7725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cxnSp>
        <p:nvCxnSpPr>
          <p:cNvPr id="15" name="Connettore 1 7"/>
          <p:cNvCxnSpPr/>
          <p:nvPr/>
        </p:nvCxnSpPr>
        <p:spPr>
          <a:xfrm flipH="1">
            <a:off x="7415808" y="1183369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380283" y="4727634"/>
            <a:ext cx="573136" cy="292388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07504" y="123478"/>
            <a:ext cx="8745536" cy="357187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it-IT" sz="2400" b="1" spc="-100" dirty="0">
                <a:solidFill>
                  <a:srgbClr val="003A79"/>
                </a:solidFill>
                <a:latin typeface="Arial"/>
                <a:cs typeface="Arial"/>
              </a:rPr>
              <a:t>Le rotte della Ocean </a:t>
            </a:r>
            <a:r>
              <a:rPr lang="it-IT" sz="2400" b="1" spc="-100" dirty="0" err="1">
                <a:solidFill>
                  <a:srgbClr val="003A79"/>
                </a:solidFill>
                <a:latin typeface="Arial"/>
                <a:cs typeface="Arial"/>
              </a:rPr>
              <a:t>Alliance</a:t>
            </a:r>
            <a:endParaRPr lang="en-US" sz="2400" b="1" spc="-100" dirty="0">
              <a:solidFill>
                <a:srgbClr val="003A7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9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" y="0"/>
            <a:ext cx="9152404" cy="51435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81038" y="267494"/>
            <a:ext cx="6738921" cy="355944"/>
          </a:xfrm>
          <a:prstGeom prst="rect">
            <a:avLst/>
          </a:prstGeom>
          <a:noFill/>
        </p:spPr>
        <p:txBody>
          <a:bodyPr wrap="none" lIns="78181" tIns="39091" rIns="78181" bIns="39091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Asia - Container ships (&gt; 3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kTEU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– Density map – Year 2012</a:t>
            </a:r>
          </a:p>
        </p:txBody>
      </p:sp>
      <p:sp>
        <p:nvSpPr>
          <p:cNvPr id="5" name="Figura a mano libera 4"/>
          <p:cNvSpPr/>
          <p:nvPr/>
        </p:nvSpPr>
        <p:spPr>
          <a:xfrm rot="21015509" flipH="1" flipV="1">
            <a:off x="3570695" y="4764619"/>
            <a:ext cx="5571161" cy="922862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003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4" y="4660826"/>
            <a:ext cx="855229" cy="3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4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" y="-1"/>
            <a:ext cx="9148199" cy="5141137"/>
          </a:xfrm>
          <a:prstGeom prst="rect">
            <a:avLst/>
          </a:prstGeom>
        </p:spPr>
      </p:pic>
      <p:sp>
        <p:nvSpPr>
          <p:cNvPr id="6" name="Figura a mano libera 5"/>
          <p:cNvSpPr/>
          <p:nvPr/>
        </p:nvSpPr>
        <p:spPr>
          <a:xfrm rot="21015509" flipH="1" flipV="1">
            <a:off x="3570695" y="4764619"/>
            <a:ext cx="5571161" cy="922862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003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4" y="4660826"/>
            <a:ext cx="855229" cy="35919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1038" y="267494"/>
            <a:ext cx="6674801" cy="355944"/>
          </a:xfrm>
          <a:prstGeom prst="rect">
            <a:avLst/>
          </a:prstGeom>
          <a:noFill/>
        </p:spPr>
        <p:txBody>
          <a:bodyPr wrap="none" lIns="78181" tIns="39091" rIns="78181" bIns="39091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Asia - Container ships (&gt; 3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kTEU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– Density map – Year 2017</a:t>
            </a:r>
          </a:p>
        </p:txBody>
      </p:sp>
    </p:spTree>
    <p:extLst>
      <p:ext uri="{BB962C8B-B14F-4D97-AF65-F5344CB8AC3E}">
        <p14:creationId xmlns:p14="http://schemas.microsoft.com/office/powerpoint/2010/main" val="320717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96" y="123478"/>
            <a:ext cx="914399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851F5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</a:pPr>
            <a:r>
              <a:rPr lang="en-US" sz="2300" dirty="0" err="1">
                <a:solidFill>
                  <a:srgbClr val="003A79"/>
                </a:solidFill>
              </a:rPr>
              <a:t>Quanto</a:t>
            </a:r>
            <a:r>
              <a:rPr lang="en-US" sz="2300" dirty="0">
                <a:solidFill>
                  <a:srgbClr val="003A79"/>
                </a:solidFill>
              </a:rPr>
              <a:t> </a:t>
            </a:r>
            <a:r>
              <a:rPr lang="en-US" sz="2300" dirty="0" err="1">
                <a:solidFill>
                  <a:srgbClr val="003A79"/>
                </a:solidFill>
              </a:rPr>
              <a:t>valgono</a:t>
            </a:r>
            <a:r>
              <a:rPr lang="en-US" sz="2300" dirty="0">
                <a:solidFill>
                  <a:srgbClr val="003A79"/>
                </a:solidFill>
              </a:rPr>
              <a:t> </a:t>
            </a:r>
            <a:r>
              <a:rPr lang="en-US" sz="2300" dirty="0" err="1">
                <a:solidFill>
                  <a:srgbClr val="003A79"/>
                </a:solidFill>
              </a:rPr>
              <a:t>i</a:t>
            </a:r>
            <a:r>
              <a:rPr lang="en-US" sz="2300" dirty="0">
                <a:solidFill>
                  <a:srgbClr val="003A79"/>
                </a:solidFill>
              </a:rPr>
              <a:t> BRI per </a:t>
            </a:r>
            <a:r>
              <a:rPr lang="en-US" sz="2300" dirty="0" err="1">
                <a:solidFill>
                  <a:srgbClr val="003A79"/>
                </a:solidFill>
              </a:rPr>
              <a:t>l’Italia</a:t>
            </a:r>
            <a:r>
              <a:rPr lang="en-US" sz="2300" dirty="0">
                <a:solidFill>
                  <a:srgbClr val="003A79"/>
                </a:solidFill>
              </a:rPr>
              <a:t>?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96" y="753557"/>
            <a:ext cx="3868638" cy="42404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5113" indent="-265113" algn="just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Blip>
                <a:blip r:embed="rId3"/>
              </a:buBlip>
            </a:pP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40% del commercio Italiano 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realizza con i BRI per un valore pari a circa $</a:t>
            </a: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miliardi 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(circa $150 miliardi in import e circa $130 in export).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Secondo ns. stime 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l’export vs BRI raggiungerà i 150 </a:t>
            </a:r>
            <a:r>
              <a:rPr lang="it-IT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 $ al 2020</a:t>
            </a:r>
            <a:endParaRPr lang="it-IT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Blip>
                <a:blip r:embed="rId3"/>
              </a:buBlip>
            </a:pP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particolare circa il 25% </a:t>
            </a: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scambi avviene con l’area europea, il 6,8% con l’Asia orientale (Cina)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il 4,8% con i paesi che fanno parte dell’area MENA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FontTx/>
              <a:buBlip>
                <a:blip r:embed="rId3"/>
              </a:buBlip>
            </a:pP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periodo 2009-2017, l’import-export vs. i BRI </a:t>
            </a: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aumentato del 55,2%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(+6,7% vs. il mondo) e le esportazioni del 53,4% (+13,4% export vs. il mondo).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830254"/>
              </p:ext>
            </p:extLst>
          </p:nvPr>
        </p:nvGraphicFramePr>
        <p:xfrm>
          <a:off x="3995936" y="1106498"/>
          <a:ext cx="4968552" cy="340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Connettore 2 5"/>
          <p:cNvCxnSpPr/>
          <p:nvPr/>
        </p:nvCxnSpPr>
        <p:spPr>
          <a:xfrm flipV="1">
            <a:off x="4968044" y="1685118"/>
            <a:ext cx="2808312" cy="432048"/>
          </a:xfrm>
          <a:prstGeom prst="straightConnector1">
            <a:avLst/>
          </a:prstGeom>
          <a:ln w="19050">
            <a:solidFill>
              <a:srgbClr val="175D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508104" y="163564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75D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+55,2%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232944" y="753557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Import-export Italia vs BRI 2009-2017   (area geografica)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153415" y="218622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135943" y="3710787"/>
            <a:ext cx="792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6,8%</a:t>
            </a:r>
          </a:p>
        </p:txBody>
      </p:sp>
    </p:spTree>
    <p:extLst>
      <p:ext uri="{BB962C8B-B14F-4D97-AF65-F5344CB8AC3E}">
        <p14:creationId xmlns:p14="http://schemas.microsoft.com/office/powerpoint/2010/main" val="269547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112540" y="3471330"/>
            <a:ext cx="9033420" cy="62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12540" y="2787774"/>
            <a:ext cx="9033420" cy="62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10580" y="4139746"/>
            <a:ext cx="9033420" cy="62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12540" y="2092966"/>
            <a:ext cx="9033420" cy="62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12540" y="1419622"/>
            <a:ext cx="9033420" cy="62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10580" y="724814"/>
            <a:ext cx="9033420" cy="62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580" y="113606"/>
            <a:ext cx="914399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851F5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</a:pPr>
            <a:r>
              <a:rPr lang="en-US" sz="2300" dirty="0">
                <a:solidFill>
                  <a:srgbClr val="003A79"/>
                </a:solidFill>
              </a:rPr>
              <a:t>Agenda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496" y="802375"/>
            <a:ext cx="12954624" cy="38923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08038" indent="-541338">
              <a:lnSpc>
                <a:spcPct val="110000"/>
              </a:lnSpc>
              <a:spcBef>
                <a:spcPts val="600"/>
              </a:spcBef>
              <a:spcAft>
                <a:spcPts val="20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§"/>
            </a:pPr>
            <a:r>
              <a:rPr lang="it-IT" sz="2100" b="1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Principali dati economici</a:t>
            </a:r>
          </a:p>
          <a:p>
            <a:pPr marL="808038" indent="-541338">
              <a:lnSpc>
                <a:spcPct val="110000"/>
              </a:lnSpc>
              <a:spcBef>
                <a:spcPts val="600"/>
              </a:spcBef>
              <a:spcAft>
                <a:spcPts val="20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§"/>
            </a:pPr>
            <a:r>
              <a:rPr lang="it-IT" sz="2100" b="1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dipendenza dal </a:t>
            </a:r>
            <a:r>
              <a:rPr lang="it-IT" sz="2100" b="1" dirty="0" err="1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it-IT" sz="2100" b="1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cinese</a:t>
            </a:r>
          </a:p>
          <a:p>
            <a:pPr marL="808038" indent="-541338">
              <a:lnSpc>
                <a:spcPct val="110000"/>
              </a:lnSpc>
              <a:spcBef>
                <a:spcPts val="600"/>
              </a:spcBef>
              <a:spcAft>
                <a:spcPts val="20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§"/>
            </a:pPr>
            <a:r>
              <a:rPr lang="it-IT" sz="2100" b="1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ruolo di Suez</a:t>
            </a:r>
          </a:p>
          <a:p>
            <a:pPr marL="808038" indent="-541338">
              <a:lnSpc>
                <a:spcPct val="110000"/>
              </a:lnSpc>
              <a:spcBef>
                <a:spcPts val="600"/>
              </a:spcBef>
              <a:spcAft>
                <a:spcPts val="20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§"/>
            </a:pPr>
            <a:r>
              <a:rPr lang="it-IT" sz="2100" b="1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competitività internazionale</a:t>
            </a:r>
          </a:p>
          <a:p>
            <a:pPr marL="808038" indent="-541338">
              <a:lnSpc>
                <a:spcPct val="110000"/>
              </a:lnSpc>
              <a:spcBef>
                <a:spcPts val="600"/>
              </a:spcBef>
              <a:spcAft>
                <a:spcPts val="20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§"/>
            </a:pPr>
            <a:r>
              <a:rPr lang="it-IT" sz="2100" b="1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scacchiere cinese e alcuni casi studio</a:t>
            </a:r>
          </a:p>
          <a:p>
            <a:pPr marL="808038" indent="-541338">
              <a:lnSpc>
                <a:spcPct val="110000"/>
              </a:lnSpc>
              <a:spcBef>
                <a:spcPts val="600"/>
              </a:spcBef>
              <a:spcAft>
                <a:spcPts val="2000"/>
              </a:spcAft>
              <a:buClr>
                <a:srgbClr val="003A79"/>
              </a:buClr>
              <a:buSzPct val="140000"/>
              <a:buFont typeface="Wingdings" panose="05000000000000000000" pitchFamily="2" charset="2"/>
              <a:buChar char="§"/>
            </a:pPr>
            <a:r>
              <a:rPr lang="it-IT" sz="2100" b="1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ruolo dell’Italia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4" y="1491630"/>
            <a:ext cx="446424" cy="4464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9" y="2859782"/>
            <a:ext cx="446424" cy="4464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4" y="4227934"/>
            <a:ext cx="446424" cy="44642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9" y="828150"/>
            <a:ext cx="447456" cy="44745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4" y="2196302"/>
            <a:ext cx="447456" cy="44745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9" y="3559530"/>
            <a:ext cx="446400" cy="446400"/>
          </a:xfrm>
          <a:prstGeom prst="rect">
            <a:avLst/>
          </a:prstGeom>
        </p:spPr>
      </p:pic>
      <p:sp>
        <p:nvSpPr>
          <p:cNvPr id="22" name="Figura a mano libera 21"/>
          <p:cNvSpPr/>
          <p:nvPr/>
        </p:nvSpPr>
        <p:spPr>
          <a:xfrm rot="21015509" flipH="1" flipV="1">
            <a:off x="3570697" y="4764619"/>
            <a:ext cx="5571161" cy="922862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003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6" y="4660826"/>
            <a:ext cx="855229" cy="3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1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2"/>
          <p:cNvSpPr txBox="1">
            <a:spLocks noChangeArrowheads="1"/>
          </p:cNvSpPr>
          <p:nvPr/>
        </p:nvSpPr>
        <p:spPr bwMode="auto">
          <a:xfrm>
            <a:off x="107504" y="184079"/>
            <a:ext cx="9251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003A79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it-IT" dirty="0"/>
              <a:t>In crescita costante gli scambi Italia Cina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504" y="856331"/>
            <a:ext cx="3080668" cy="39723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Blip>
                <a:blip r:embed="rId3"/>
              </a:buBlip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i paesi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primo partner commerciale dell’Italia è la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Cina.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5113" indent="-265113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Blip>
                <a:blip r:embed="rId3"/>
              </a:buBlip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2017 gli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scambi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Italia-Cina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ammontano a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€42 </a:t>
            </a:r>
            <a:r>
              <a:rPr lang="it-IT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un aumento del 65% dal 2009.</a:t>
            </a:r>
          </a:p>
          <a:p>
            <a:pPr marL="265113" indent="-265113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Blip>
                <a:blip r:embed="rId3"/>
              </a:buBlip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Cina realizza oltre il </a:t>
            </a:r>
            <a:r>
              <a:rPr lang="it-IT" sz="1600" b="1" dirty="0">
                <a:solidFill>
                  <a:srgbClr val="B4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degli scambi con l’Italia via mare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(30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di euro). Tale percentuale diventa il 64% se consideriamo l’UE28</a:t>
            </a:r>
            <a:r>
              <a:rPr lang="it-IT" sz="1600" dirty="0">
                <a:solidFill>
                  <a:srgbClr val="175D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97848"/>
              </p:ext>
            </p:extLst>
          </p:nvPr>
        </p:nvGraphicFramePr>
        <p:xfrm>
          <a:off x="3188172" y="643901"/>
          <a:ext cx="5904656" cy="243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23928" y="725526"/>
            <a:ext cx="1920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Interscambio Italia-Cina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4812634"/>
            <a:ext cx="1928691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Fonte: SRM su  ISTAT e Unicredit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188829"/>
              </p:ext>
            </p:extLst>
          </p:nvPr>
        </p:nvGraphicFramePr>
        <p:xfrm>
          <a:off x="3188172" y="2818071"/>
          <a:ext cx="4048124" cy="24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933832" y="2818070"/>
            <a:ext cx="2776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manifatturiero Italia vs. Cina</a:t>
            </a:r>
          </a:p>
        </p:txBody>
      </p:sp>
      <p:sp>
        <p:nvSpPr>
          <p:cNvPr id="9" name="Fumetto 2 8"/>
          <p:cNvSpPr/>
          <p:nvPr/>
        </p:nvSpPr>
        <p:spPr>
          <a:xfrm>
            <a:off x="7236296" y="3147814"/>
            <a:ext cx="1512168" cy="1080119"/>
          </a:xfrm>
          <a:prstGeom prst="wedgeRoundRectCallout">
            <a:avLst>
              <a:gd name="adj1" fmla="val -70756"/>
              <a:gd name="adj2" fmla="val -22899"/>
              <a:gd name="adj3" fmla="val 16667"/>
            </a:avLst>
          </a:prstGeom>
          <a:solidFill>
            <a:srgbClr val="003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Oltre 2000 imprese Italiane presenti</a:t>
            </a:r>
          </a:p>
        </p:txBody>
      </p:sp>
    </p:spTree>
    <p:extLst>
      <p:ext uri="{BB962C8B-B14F-4D97-AF65-F5344CB8AC3E}">
        <p14:creationId xmlns:p14="http://schemas.microsoft.com/office/powerpoint/2010/main" val="3068986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"/>
            <a:ext cx="9144000" cy="5141601"/>
          </a:xfrm>
          <a:prstGeom prst="rect">
            <a:avLst/>
          </a:prstGeom>
        </p:spPr>
      </p:pic>
      <p:sp>
        <p:nvSpPr>
          <p:cNvPr id="2" name="CasellaDiTesto 22"/>
          <p:cNvSpPr txBox="1">
            <a:spLocks noChangeArrowheads="1"/>
          </p:cNvSpPr>
          <p:nvPr/>
        </p:nvSpPr>
        <p:spPr bwMode="auto">
          <a:xfrm>
            <a:off x="107504" y="184079"/>
            <a:ext cx="9251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003A79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it-IT" dirty="0"/>
              <a:t>Quanto le regioni italiane dipendono dai prodotti cinesi?</a:t>
            </a:r>
          </a:p>
        </p:txBody>
      </p:sp>
      <p:sp>
        <p:nvSpPr>
          <p:cNvPr id="4" name="Rettangolo 3"/>
          <p:cNvSpPr/>
          <p:nvPr/>
        </p:nvSpPr>
        <p:spPr>
          <a:xfrm>
            <a:off x="6372200" y="907380"/>
            <a:ext cx="2448272" cy="3359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5113" indent="-265113" algn="just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Blip>
                <a:blip r:embed="rId4"/>
              </a:buBlip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regioni che sono maggiormente dipendenti dai prodotti cinesi sono la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Campania (7,4%)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la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 d’Aosta (6,9%).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Seguite da Lombardia (6,4%), Piemonte e Marche (5,6%). </a:t>
            </a:r>
          </a:p>
          <a:p>
            <a:pPr marL="265113" indent="-265113" algn="just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Blip>
                <a:blip r:embed="rId4"/>
              </a:buBlip>
            </a:pP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Italia: 5,1%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44627" y="897271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di scambi:</a:t>
            </a:r>
          </a:p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export cinese /</a:t>
            </a:r>
          </a:p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export totale regione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6016" y="89631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export</a:t>
            </a:r>
            <a:b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Cina</a:t>
            </a:r>
          </a:p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€)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3131840" y="843558"/>
            <a:ext cx="0" cy="417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181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20692" y="3735454"/>
            <a:ext cx="8627772" cy="85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20692" y="2795518"/>
            <a:ext cx="8627772" cy="85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20692" y="1803813"/>
            <a:ext cx="8627772" cy="85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20692" y="851302"/>
            <a:ext cx="8627772" cy="85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37850" y="915566"/>
            <a:ext cx="7662542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lnSpc>
                <a:spcPct val="120000"/>
              </a:lnSpc>
              <a:spcAft>
                <a:spcPts val="2400"/>
              </a:spcAft>
              <a:buClr>
                <a:srgbClr val="003A79"/>
              </a:buClr>
              <a:buSzPct val="100000"/>
              <a:buFont typeface="Wingdings" pitchFamily="2" charset="2"/>
              <a:buChar char="n"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scacchiera non ancora completata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ancora investimenti previsti per il futuro.</a:t>
            </a:r>
          </a:p>
          <a:p>
            <a:pPr marL="352425" indent="-352425">
              <a:lnSpc>
                <a:spcPct val="120000"/>
              </a:lnSpc>
              <a:spcAft>
                <a:spcPts val="2400"/>
              </a:spcAft>
              <a:buClr>
                <a:srgbClr val="003A79"/>
              </a:buClr>
              <a:buSzPct val="100000"/>
              <a:buFont typeface="Wingdings" pitchFamily="2" charset="2"/>
              <a:buChar char="n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Operazioni che hanno più una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valenza strategica </a:t>
            </a:r>
            <a:b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di effettivo ritorno finanziario.</a:t>
            </a:r>
          </a:p>
          <a:p>
            <a:pPr marL="352425" indent="-352425">
              <a:lnSpc>
                <a:spcPct val="120000"/>
              </a:lnSpc>
              <a:spcAft>
                <a:spcPts val="3600"/>
              </a:spcAft>
              <a:buClr>
                <a:srgbClr val="003A79"/>
              </a:buClr>
              <a:buSzPct val="100000"/>
              <a:buFont typeface="Wingdings" pitchFamily="2" charset="2"/>
              <a:buChar char="n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 è realmente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un’opportunità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le nostre infrastrutture portuali </a:t>
            </a:r>
            <a:b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per il nostro commercio internazionale?</a:t>
            </a:r>
          </a:p>
          <a:p>
            <a:pPr marL="352425" indent="-352425">
              <a:lnSpc>
                <a:spcPct val="120000"/>
              </a:lnSpc>
              <a:spcAft>
                <a:spcPts val="2400"/>
              </a:spcAft>
              <a:buClr>
                <a:srgbClr val="003A79"/>
              </a:buClr>
              <a:buSzPct val="100000"/>
              <a:buFont typeface="Wingdings" pitchFamily="2" charset="2"/>
              <a:buChar char="n"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Esiste una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posizione dell’Europa e dell’Italia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fronte al fenomeno?</a:t>
            </a:r>
          </a:p>
          <a:p>
            <a:pPr>
              <a:lnSpc>
                <a:spcPct val="120000"/>
              </a:lnSpc>
              <a:spcAft>
                <a:spcPts val="400"/>
              </a:spcAft>
              <a:buClr>
                <a:srgbClr val="003A79"/>
              </a:buClr>
            </a:pPr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46803" y="195373"/>
            <a:ext cx="906897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lvl1pPr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520" defTabSz="914045" eaLnBrk="1" hangingPunct="1">
              <a:spcAft>
                <a:spcPts val="300"/>
              </a:spcAft>
              <a:buClr>
                <a:srgbClr val="FFCC00"/>
              </a:buClr>
              <a:buSzPct val="140000"/>
            </a:pPr>
            <a:r>
              <a:rPr lang="it-IT" sz="2400" u="none" dirty="0">
                <a:solidFill>
                  <a:srgbClr val="003A79"/>
                </a:solidFill>
                <a:latin typeface="Arial"/>
                <a:cs typeface="Arial"/>
              </a:rPr>
              <a:t>Temi aperti </a:t>
            </a:r>
          </a:p>
          <a:p>
            <a:pPr marL="182520" defTabSz="914045" eaLnBrk="1" hangingPunct="1">
              <a:buClr>
                <a:srgbClr val="FFCC00"/>
              </a:buClr>
              <a:buSzPct val="140000"/>
            </a:pPr>
            <a:endParaRPr lang="it-IT" sz="2400" u="none" dirty="0">
              <a:solidFill>
                <a:srgbClr val="003A79"/>
              </a:solidFill>
              <a:latin typeface="Arial"/>
              <a:cs typeface="Arial"/>
            </a:endParaRPr>
          </a:p>
        </p:txBody>
      </p:sp>
      <p:sp>
        <p:nvSpPr>
          <p:cNvPr id="13" name="Figura a mano libera 12"/>
          <p:cNvSpPr/>
          <p:nvPr/>
        </p:nvSpPr>
        <p:spPr>
          <a:xfrm rot="21015509" flipH="1" flipV="1">
            <a:off x="3570697" y="4764619"/>
            <a:ext cx="5571161" cy="922862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003A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34" y="4660826"/>
            <a:ext cx="855229" cy="35919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2" y="1056278"/>
            <a:ext cx="446400" cy="4464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2" y="2008789"/>
            <a:ext cx="446400" cy="4464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7" y="3874001"/>
            <a:ext cx="446400" cy="4464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2" y="2983824"/>
            <a:ext cx="446400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"/>
            <a:ext cx="9144000" cy="514160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2715766"/>
            <a:ext cx="9144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28089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www.srm-maritimeconomy.com</a:t>
            </a:r>
          </a:p>
        </p:txBody>
      </p:sp>
    </p:spTree>
    <p:extLst>
      <p:ext uri="{BB962C8B-B14F-4D97-AF65-F5344CB8AC3E}">
        <p14:creationId xmlns:p14="http://schemas.microsoft.com/office/powerpoint/2010/main" val="416074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275EC1-66EC-4EB5-B6FB-A9A25CDA1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" y="3255826"/>
            <a:ext cx="9144000" cy="1894359"/>
          </a:xfrm>
          <a:prstGeom prst="rect">
            <a:avLst/>
          </a:prstGeom>
        </p:spPr>
      </p:pic>
      <p:sp>
        <p:nvSpPr>
          <p:cNvPr id="5" name="Segnaposto numero diapositiva 39"/>
          <p:cNvSpPr txBox="1">
            <a:spLocks/>
          </p:cNvSpPr>
          <p:nvPr/>
        </p:nvSpPr>
        <p:spPr bwMode="auto">
          <a:xfrm>
            <a:off x="8534424" y="122822"/>
            <a:ext cx="4143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fld id="{FDF528D2-186C-4F3B-B1C3-D843972903AF}" type="slidenum">
              <a:rPr lang="it-IT" altLang="it-IT" b="1" smtClean="0">
                <a:solidFill>
                  <a:srgbClr val="003A79"/>
                </a:solidFill>
              </a:rPr>
              <a:pPr/>
              <a:t>3</a:t>
            </a:fld>
            <a:endParaRPr lang="it-IT" altLang="it-IT" b="1" dirty="0">
              <a:solidFill>
                <a:srgbClr val="003A7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D672ED-0EF1-464B-AE20-D5075C130887}"/>
              </a:ext>
            </a:extLst>
          </p:cNvPr>
          <p:cNvSpPr txBox="1"/>
          <p:nvPr/>
        </p:nvSpPr>
        <p:spPr>
          <a:xfrm>
            <a:off x="179512" y="-20538"/>
            <a:ext cx="8354912" cy="50783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>
              <a:defRPr sz="2700" b="1">
                <a:solidFill>
                  <a:srgbClr val="003A7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Il </a:t>
            </a:r>
            <a:r>
              <a:rPr lang="en-US" sz="2800" dirty="0" err="1"/>
              <a:t>ruolo</a:t>
            </a:r>
            <a:r>
              <a:rPr lang="en-US" sz="2800" dirty="0"/>
              <a:t> </a:t>
            </a:r>
            <a:r>
              <a:rPr lang="en-US" sz="2800" dirty="0" err="1"/>
              <a:t>della</a:t>
            </a:r>
            <a:r>
              <a:rPr lang="en-US" sz="2800" dirty="0"/>
              <a:t> BRI </a:t>
            </a:r>
            <a:r>
              <a:rPr lang="en-US" sz="2800" dirty="0" err="1"/>
              <a:t>nel</a:t>
            </a:r>
            <a:r>
              <a:rPr lang="en-US" sz="2800" dirty="0"/>
              <a:t> </a:t>
            </a:r>
            <a:r>
              <a:rPr lang="en-US" sz="2800" dirty="0" err="1"/>
              <a:t>Mediterraneo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28917" y="3548493"/>
            <a:ext cx="2039617" cy="807891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it-IT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it-IT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endParaRPr lang="it-IT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Source: SRM on  China Global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database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22255" y="411510"/>
          <a:ext cx="4486249" cy="280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C1CED7-B98C-4324-A229-D878CE004258}"/>
              </a:ext>
            </a:extLst>
          </p:cNvPr>
          <p:cNvSpPr txBox="1"/>
          <p:nvPr/>
        </p:nvSpPr>
        <p:spPr>
          <a:xfrm>
            <a:off x="5172469" y="453321"/>
            <a:ext cx="3215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INVESTIMENTI ($) PER AREA GEOGRAFICA</a:t>
            </a: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4F34464E-7D7B-40A9-91F5-848DC1664A2C}"/>
              </a:ext>
            </a:extLst>
          </p:cNvPr>
          <p:cNvSpPr txBox="1"/>
          <p:nvPr/>
        </p:nvSpPr>
        <p:spPr>
          <a:xfrm>
            <a:off x="1259632" y="3460614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>
                <a:latin typeface="Arial Black" panose="020B0A04020102020204" pitchFamily="34" charset="0"/>
              </a:rPr>
              <a:t>$146 </a:t>
            </a:r>
            <a:r>
              <a:rPr lang="it-IT" sz="1100" dirty="0" err="1">
                <a:latin typeface="Arial Black" panose="020B0A04020102020204" pitchFamily="34" charset="0"/>
              </a:rPr>
              <a:t>bn</a:t>
            </a:r>
            <a:endParaRPr lang="it-IT" sz="1100" dirty="0">
              <a:latin typeface="Arial Black" panose="020B0A040201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0F0870-EB8C-425B-8C57-25A497CBD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4786"/>
            <a:ext cx="4487736" cy="28350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DE73D6-4BAE-48B4-9D68-8B81211EA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07" y="3278396"/>
            <a:ext cx="2142857" cy="2571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5160FEA-3F5B-4994-9349-E5CEA2BD0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172" y="3315064"/>
            <a:ext cx="580952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4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583663"/>
              </p:ext>
            </p:extLst>
          </p:nvPr>
        </p:nvGraphicFramePr>
        <p:xfrm>
          <a:off x="-550650" y="2579840"/>
          <a:ext cx="3312368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96" y="123478"/>
            <a:ext cx="914399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851F5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</a:pPr>
            <a:r>
              <a:rPr lang="en-US" sz="2300" dirty="0">
                <a:solidFill>
                  <a:srgbClr val="003A79"/>
                </a:solidFill>
              </a:rPr>
              <a:t>Belt &amp; Road: </a:t>
            </a:r>
            <a:r>
              <a:rPr lang="en-US" sz="2300" dirty="0" err="1">
                <a:solidFill>
                  <a:srgbClr val="003A79"/>
                </a:solidFill>
              </a:rPr>
              <a:t>il</a:t>
            </a:r>
            <a:r>
              <a:rPr lang="en-US" sz="2300" dirty="0">
                <a:solidFill>
                  <a:srgbClr val="003A79"/>
                </a:solidFill>
              </a:rPr>
              <a:t> </a:t>
            </a:r>
            <a:r>
              <a:rPr lang="en-US" sz="2300" dirty="0" err="1">
                <a:solidFill>
                  <a:srgbClr val="003A79"/>
                </a:solidFill>
              </a:rPr>
              <a:t>valore</a:t>
            </a:r>
            <a:r>
              <a:rPr lang="en-US" sz="2300" dirty="0">
                <a:solidFill>
                  <a:srgbClr val="003A79"/>
                </a:solidFill>
              </a:rPr>
              <a:t> </a:t>
            </a:r>
            <a:r>
              <a:rPr lang="en-US" sz="2300" dirty="0" err="1">
                <a:solidFill>
                  <a:srgbClr val="003A79"/>
                </a:solidFill>
              </a:rPr>
              <a:t>economico</a:t>
            </a:r>
            <a:endParaRPr lang="en-US" sz="2300" dirty="0">
              <a:solidFill>
                <a:srgbClr val="003A7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32040" y="437130"/>
            <a:ext cx="4032448" cy="45109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FontTx/>
              <a:buBlip>
                <a:blip r:embed="rId4"/>
              </a:buBlip>
            </a:pP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 65 paesi BRI è di $25 mila </a:t>
            </a:r>
            <a:r>
              <a:rPr lang="it-IT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 al </a:t>
            </a: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del PIL mondiale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5113" indent="-265113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FontTx/>
              <a:buBlip>
                <a:blip r:embed="rId4"/>
              </a:buBlip>
            </a:pP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+5,4% 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crescita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it-IT" sz="1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 BRI (+3,6% il mondo). Le stime </a:t>
            </a: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2018-2020 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prevedono un aumento del </a:t>
            </a: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5,3%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(3,7% il PIL globale). </a:t>
            </a:r>
          </a:p>
          <a:p>
            <a:pPr marL="265113" indent="-265113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FontTx/>
              <a:buBlip>
                <a:blip r:embed="rId4"/>
              </a:buBlip>
            </a:pP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Cina, India e Russia coprono il 65% della quota di PIL dei BRI.</a:t>
            </a:r>
          </a:p>
          <a:p>
            <a:pPr marL="265113" indent="-265113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rgbClr val="003A79"/>
              </a:buClr>
              <a:buSzPct val="140000"/>
              <a:buFontTx/>
              <a:buBlip>
                <a:blip r:embed="rId4"/>
              </a:buBlip>
            </a:pP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$11mila miliardi  l’import export dei 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 pari a </a:t>
            </a:r>
            <a:r>
              <a:rPr lang="it-IT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del commercio internazionale</a:t>
            </a:r>
            <a:r>
              <a:rPr lang="it-I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5113" indent="-265113">
              <a:lnSpc>
                <a:spcPct val="110000"/>
              </a:lnSpc>
              <a:spcAft>
                <a:spcPts val="800"/>
              </a:spcAft>
              <a:buClr>
                <a:srgbClr val="003A79"/>
              </a:buClr>
              <a:buSzPct val="140000"/>
              <a:buBlip>
                <a:blip r:embed="rId4"/>
              </a:buBlip>
            </a:pP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 Al 2020, la Cina 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dovrebbe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 esportare nei Paesi BRI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beni e servizi per circa 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780 </a:t>
            </a:r>
            <a:r>
              <a:rPr lang="it-IT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$ e importarne 570 </a:t>
            </a:r>
            <a:r>
              <a:rPr lang="it-IT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mld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it-IT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>
              <a:lnSpc>
                <a:spcPct val="110000"/>
              </a:lnSpc>
              <a:buClr>
                <a:srgbClr val="003A79"/>
              </a:buClr>
              <a:buSzPct val="140000"/>
            </a:pPr>
            <a:r>
              <a:rPr lang="it-IT" sz="1300" i="1" dirty="0">
                <a:latin typeface="Arial" panose="020B0604020202020204" pitchFamily="34" charset="0"/>
                <a:cs typeface="Arial" panose="020B0604020202020204" pitchFamily="34" charset="0"/>
              </a:rPr>
              <a:t>(stime SISI)</a:t>
            </a:r>
            <a:endParaRPr lang="it-IT" sz="13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023593"/>
              </p:ext>
            </p:extLst>
          </p:nvPr>
        </p:nvGraphicFramePr>
        <p:xfrm>
          <a:off x="-550649" y="486121"/>
          <a:ext cx="33123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2267744" y="1203598"/>
            <a:ext cx="3233613" cy="10054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it-IT" sz="1600" b="1" cap="none" spc="0" dirty="0">
                <a:ln>
                  <a:prstDash val="solid"/>
                </a:ln>
                <a:solidFill>
                  <a:srgbClr val="B4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 BRI:</a:t>
            </a:r>
          </a:p>
          <a:p>
            <a:pPr>
              <a:spcAft>
                <a:spcPts val="1000"/>
              </a:spcAft>
            </a:pPr>
            <a:r>
              <a:rPr lang="it-IT" sz="1600" b="1" dirty="0">
                <a:ln>
                  <a:prstDash val="solid"/>
                </a:ln>
                <a:solidFill>
                  <a:srgbClr val="B4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sul mondo % </a:t>
            </a:r>
            <a:endParaRPr lang="it-IT" sz="1600" b="1" cap="none" spc="0" dirty="0">
              <a:ln>
                <a:prstDash val="solid"/>
              </a:ln>
              <a:solidFill>
                <a:srgbClr val="B43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900" b="1" cap="none" spc="0" dirty="0">
                <a:ln>
                  <a:prstDash val="solid"/>
                </a:ln>
                <a:solidFill>
                  <a:srgbClr val="B43D8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$ 25 mila </a:t>
            </a:r>
            <a:r>
              <a:rPr lang="it-IT" sz="1900" b="1" cap="none" spc="0" dirty="0" err="1">
                <a:ln>
                  <a:prstDash val="solid"/>
                </a:ln>
                <a:solidFill>
                  <a:srgbClr val="B43D8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mld</a:t>
            </a:r>
            <a:endParaRPr lang="it-IT" sz="1900" b="1" cap="none" spc="0" dirty="0">
              <a:ln>
                <a:prstDash val="solid"/>
              </a:ln>
              <a:solidFill>
                <a:srgbClr val="B43D8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67743" y="3291830"/>
            <a:ext cx="3233613" cy="10207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it-IT" sz="1600" b="1" dirty="0">
                <a:ln>
                  <a:prstDash val="solid"/>
                </a:ln>
                <a:solidFill>
                  <a:srgbClr val="175D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Scambi BRI:</a:t>
            </a:r>
          </a:p>
          <a:p>
            <a:pPr>
              <a:spcAft>
                <a:spcPts val="1000"/>
              </a:spcAft>
            </a:pPr>
            <a:r>
              <a:rPr lang="it-IT" sz="1600" b="1" dirty="0">
                <a:ln>
                  <a:prstDash val="solid"/>
                </a:ln>
                <a:solidFill>
                  <a:srgbClr val="175D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sul mondo % </a:t>
            </a:r>
          </a:p>
          <a:p>
            <a:r>
              <a:rPr lang="it-IT" sz="1900" b="1" cap="none" spc="0" dirty="0">
                <a:ln>
                  <a:prstDash val="solid"/>
                </a:ln>
                <a:solidFill>
                  <a:srgbClr val="175D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$ 11 mila </a:t>
            </a:r>
            <a:r>
              <a:rPr lang="it-IT" sz="1900" b="1" cap="none" spc="0" dirty="0" err="1">
                <a:ln>
                  <a:prstDash val="solid"/>
                </a:ln>
                <a:solidFill>
                  <a:srgbClr val="175DA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mld</a:t>
            </a:r>
            <a:endParaRPr lang="it-IT" sz="1900" b="1" cap="none" spc="0" dirty="0">
              <a:ln>
                <a:prstDash val="solid"/>
              </a:ln>
              <a:solidFill>
                <a:srgbClr val="175DA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4730604"/>
            <a:ext cx="1467026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Fonte: SRM su UNCTAD</a:t>
            </a:r>
          </a:p>
        </p:txBody>
      </p:sp>
    </p:spTree>
    <p:extLst>
      <p:ext uri="{BB962C8B-B14F-4D97-AF65-F5344CB8AC3E}">
        <p14:creationId xmlns:p14="http://schemas.microsoft.com/office/powerpoint/2010/main" val="237446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96" y="123478"/>
            <a:ext cx="914399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851F5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</a:pPr>
            <a:r>
              <a:rPr lang="it-IT" sz="2300" dirty="0">
                <a:solidFill>
                  <a:srgbClr val="003A79"/>
                </a:solidFill>
              </a:rPr>
              <a:t>La BRI nel </a:t>
            </a:r>
            <a:r>
              <a:rPr lang="it-IT" sz="2300" dirty="0" err="1">
                <a:solidFill>
                  <a:srgbClr val="003A79"/>
                </a:solidFill>
              </a:rPr>
              <a:t>Med</a:t>
            </a:r>
            <a:r>
              <a:rPr lang="it-IT" sz="2300" dirty="0">
                <a:solidFill>
                  <a:srgbClr val="003A79"/>
                </a:solidFill>
              </a:rPr>
              <a:t> esiste da vent’anni</a:t>
            </a:r>
          </a:p>
        </p:txBody>
      </p:sp>
      <p:sp>
        <p:nvSpPr>
          <p:cNvPr id="4" name="CasellaDiTesto 22"/>
          <p:cNvSpPr txBox="1">
            <a:spLocks noChangeArrowheads="1"/>
          </p:cNvSpPr>
          <p:nvPr/>
        </p:nvSpPr>
        <p:spPr bwMode="auto">
          <a:xfrm>
            <a:off x="5940152" y="411703"/>
            <a:ext cx="2896370" cy="417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2730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60363" indent="-360363">
              <a:lnSpc>
                <a:spcPct val="114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3"/>
              </a:buBlip>
              <a:defRPr/>
            </a:pPr>
            <a:r>
              <a:rPr lang="it-IT" altLang="it-IT" sz="1600" b="1" dirty="0">
                <a:latin typeface="Arial"/>
                <a:ea typeface="+mj-ea"/>
                <a:cs typeface="Arial"/>
              </a:rPr>
              <a:t>Cina 1°partner mondiale dell’area </a:t>
            </a:r>
            <a:r>
              <a:rPr lang="it-IT" altLang="it-IT" sz="1600" dirty="0">
                <a:latin typeface="Arial"/>
                <a:ea typeface="+mj-ea"/>
                <a:cs typeface="Arial"/>
              </a:rPr>
              <a:t>con </a:t>
            </a:r>
            <a:r>
              <a:rPr lang="it-IT" altLang="it-IT" sz="1600" b="1" dirty="0">
                <a:latin typeface="Arial"/>
                <a:ea typeface="+mj-ea"/>
                <a:cs typeface="Arial"/>
              </a:rPr>
              <a:t>269,4 </a:t>
            </a:r>
            <a:r>
              <a:rPr lang="it-IT" altLang="it-IT" sz="1600" b="1" dirty="0" err="1">
                <a:latin typeface="Arial"/>
                <a:ea typeface="+mj-ea"/>
                <a:cs typeface="Arial"/>
              </a:rPr>
              <a:t>mld</a:t>
            </a:r>
            <a:r>
              <a:rPr lang="it-IT" altLang="it-IT" sz="1600" b="1" dirty="0">
                <a:latin typeface="Arial"/>
                <a:ea typeface="+mj-ea"/>
                <a:cs typeface="Arial"/>
              </a:rPr>
              <a:t> $.</a:t>
            </a:r>
          </a:p>
          <a:p>
            <a:pPr marL="360363" indent="-360363">
              <a:lnSpc>
                <a:spcPct val="114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3"/>
              </a:buBlip>
              <a:defRPr/>
            </a:pPr>
            <a:r>
              <a:rPr lang="it-IT" altLang="it-IT" sz="1600" b="1" dirty="0">
                <a:latin typeface="Arial"/>
                <a:ea typeface="+mj-ea"/>
                <a:cs typeface="Arial"/>
              </a:rPr>
              <a:t>Italia: </a:t>
            </a:r>
            <a:r>
              <a:rPr lang="it-IT" altLang="it-IT" sz="1600" dirty="0">
                <a:latin typeface="Arial"/>
                <a:ea typeface="+mj-ea"/>
                <a:cs typeface="Arial"/>
              </a:rPr>
              <a:t>import-export con l’area MENA pari a circa </a:t>
            </a:r>
            <a:br>
              <a:rPr lang="it-IT" altLang="it-IT" sz="1600" dirty="0">
                <a:latin typeface="Arial"/>
                <a:ea typeface="+mj-ea"/>
                <a:cs typeface="Arial"/>
              </a:rPr>
            </a:br>
            <a:r>
              <a:rPr lang="it-IT" altLang="it-IT" sz="1600" b="1" dirty="0">
                <a:latin typeface="Arial"/>
                <a:ea typeface="+mj-ea"/>
                <a:cs typeface="Arial"/>
              </a:rPr>
              <a:t>87mld $ </a:t>
            </a:r>
            <a:r>
              <a:rPr lang="it-IT" altLang="it-IT" sz="1600" dirty="0">
                <a:latin typeface="Arial"/>
                <a:ea typeface="+mj-ea"/>
                <a:cs typeface="Arial"/>
              </a:rPr>
              <a:t>(+70,4% rispetto </a:t>
            </a:r>
            <a:br>
              <a:rPr lang="it-IT" altLang="it-IT" sz="1600" dirty="0">
                <a:latin typeface="Arial"/>
                <a:ea typeface="+mj-ea"/>
                <a:cs typeface="Arial"/>
              </a:rPr>
            </a:br>
            <a:r>
              <a:rPr lang="it-IT" altLang="it-IT" sz="1600" dirty="0">
                <a:latin typeface="Arial"/>
                <a:ea typeface="+mj-ea"/>
                <a:cs typeface="Arial"/>
              </a:rPr>
              <a:t>al 2001). </a:t>
            </a:r>
            <a:br>
              <a:rPr lang="it-IT" altLang="it-IT" sz="1600" dirty="0">
                <a:latin typeface="Arial"/>
                <a:ea typeface="+mj-ea"/>
                <a:cs typeface="Arial"/>
              </a:rPr>
            </a:br>
            <a:r>
              <a:rPr lang="it-IT" altLang="it-IT" sz="1600" dirty="0">
                <a:latin typeface="Arial"/>
                <a:ea typeface="+mj-ea"/>
                <a:cs typeface="Arial"/>
              </a:rPr>
              <a:t>Secondo le previsioni (SRM) </a:t>
            </a:r>
            <a:r>
              <a:rPr lang="it-IT" altLang="it-IT" sz="1600" b="1" dirty="0">
                <a:latin typeface="Arial"/>
                <a:ea typeface="+mj-ea"/>
                <a:cs typeface="Arial"/>
              </a:rPr>
              <a:t>raggiungerà gli 99,6 </a:t>
            </a:r>
            <a:r>
              <a:rPr lang="it-IT" altLang="it-IT" sz="1600" b="1" dirty="0" err="1">
                <a:latin typeface="Arial"/>
                <a:ea typeface="+mj-ea"/>
                <a:cs typeface="Arial"/>
              </a:rPr>
              <a:t>mld</a:t>
            </a:r>
            <a:r>
              <a:rPr lang="it-IT" altLang="it-IT" sz="1600" dirty="0">
                <a:latin typeface="Arial"/>
                <a:ea typeface="+mj-ea"/>
                <a:cs typeface="Arial"/>
              </a:rPr>
              <a:t> $ nel </a:t>
            </a:r>
            <a:r>
              <a:rPr lang="it-IT" altLang="it-IT" sz="1600" b="1" dirty="0">
                <a:latin typeface="Arial"/>
                <a:ea typeface="+mj-ea"/>
                <a:cs typeface="Arial"/>
              </a:rPr>
              <a:t>2020.</a:t>
            </a:r>
            <a:r>
              <a:rPr lang="it-IT" altLang="it-IT" sz="1600" dirty="0">
                <a:latin typeface="Arial"/>
                <a:ea typeface="+mj-ea"/>
                <a:cs typeface="Arial"/>
              </a:rPr>
              <a:t> </a:t>
            </a:r>
          </a:p>
          <a:p>
            <a:pPr marL="360363" indent="-360363">
              <a:lnSpc>
                <a:spcPct val="114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3"/>
              </a:buBlip>
              <a:defRPr/>
            </a:pPr>
            <a:r>
              <a:rPr lang="it-IT" altLang="it-IT" sz="1600" b="1" dirty="0">
                <a:latin typeface="Arial"/>
                <a:ea typeface="+mj-ea"/>
                <a:cs typeface="Arial"/>
              </a:rPr>
              <a:t>L’Italia </a:t>
            </a:r>
            <a:r>
              <a:rPr lang="it-IT" altLang="it-IT" sz="1600" dirty="0">
                <a:latin typeface="Arial"/>
                <a:ea typeface="+mj-ea"/>
                <a:cs typeface="Arial"/>
              </a:rPr>
              <a:t>resta al </a:t>
            </a:r>
            <a:r>
              <a:rPr lang="it-IT" altLang="it-IT" sz="1600" b="1" dirty="0">
                <a:latin typeface="Arial"/>
                <a:ea typeface="+mj-ea"/>
                <a:cs typeface="Arial"/>
              </a:rPr>
              <a:t>2°posto</a:t>
            </a:r>
            <a:r>
              <a:rPr lang="it-IT" altLang="it-IT" sz="1600" dirty="0">
                <a:latin typeface="Arial"/>
                <a:ea typeface="+mj-ea"/>
                <a:cs typeface="Arial"/>
              </a:rPr>
              <a:t> in Europa dopo la </a:t>
            </a:r>
            <a:r>
              <a:rPr lang="it-IT" altLang="it-IT" sz="1600" b="1" dirty="0">
                <a:latin typeface="Arial"/>
                <a:ea typeface="+mj-ea"/>
                <a:cs typeface="Arial"/>
              </a:rPr>
              <a:t>Germania</a:t>
            </a:r>
            <a:r>
              <a:rPr lang="it-IT" altLang="it-IT" sz="1600" dirty="0">
                <a:latin typeface="Arial"/>
                <a:ea typeface="+mj-ea"/>
                <a:cs typeface="Arial"/>
              </a:rPr>
              <a:t> negli scambi con l’area MENA.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9AD76C47-42D1-4E1A-B5BE-98BB17884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40479"/>
              </p:ext>
            </p:extLst>
          </p:nvPr>
        </p:nvGraphicFramePr>
        <p:xfrm>
          <a:off x="179511" y="123478"/>
          <a:ext cx="5760641" cy="502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AE1E4022-7F1F-48EB-9BBC-21641397BFD5}"/>
              </a:ext>
            </a:extLst>
          </p:cNvPr>
          <p:cNvSpPr/>
          <p:nvPr/>
        </p:nvSpPr>
        <p:spPr>
          <a:xfrm>
            <a:off x="1475656" y="555526"/>
            <a:ext cx="23066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Commercio con l’Area MENA: </a:t>
            </a:r>
          </a:p>
          <a:p>
            <a:pPr algn="ctr"/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China, US, </a:t>
            </a:r>
            <a:r>
              <a:rPr lang="it-IT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Competitors</a:t>
            </a:r>
          </a:p>
          <a:p>
            <a:pPr algn="ctr"/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2001-2020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545E9E-AE9D-4BCA-852E-C0214A989E8E}"/>
              </a:ext>
            </a:extLst>
          </p:cNvPr>
          <p:cNvSpPr txBox="1"/>
          <p:nvPr/>
        </p:nvSpPr>
        <p:spPr>
          <a:xfrm>
            <a:off x="179512" y="4803998"/>
            <a:ext cx="1584176" cy="23081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Source: SRM on UNCTAD</a:t>
            </a:r>
          </a:p>
        </p:txBody>
      </p:sp>
    </p:spTree>
    <p:extLst>
      <p:ext uri="{BB962C8B-B14F-4D97-AF65-F5344CB8AC3E}">
        <p14:creationId xmlns:p14="http://schemas.microsoft.com/office/powerpoint/2010/main" val="9120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9512" y="195486"/>
            <a:ext cx="914399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851F5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</a:pPr>
            <a:r>
              <a:rPr lang="it-IT" dirty="0">
                <a:solidFill>
                  <a:srgbClr val="003A79"/>
                </a:solidFill>
              </a:rPr>
              <a:t>Cina leader del traffico container mondiale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8607B41-86F6-44AB-97D3-340D44F42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/>
          <a:stretch/>
        </p:blipFill>
        <p:spPr bwMode="auto">
          <a:xfrm>
            <a:off x="4001592" y="627534"/>
            <a:ext cx="4987290" cy="36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22">
            <a:extLst>
              <a:ext uri="{FF2B5EF4-FFF2-40B4-BE49-F238E27FC236}">
                <a16:creationId xmlns:a16="http://schemas.microsoft.com/office/drawing/2014/main" id="{9310E302-4F4D-4464-9A60-E2765B8D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843558"/>
            <a:ext cx="3816424" cy="4112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447675" indent="-2730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60363" indent="-360363">
              <a:lnSpc>
                <a:spcPct val="114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4"/>
              </a:buBlip>
              <a:defRPr/>
            </a:pPr>
            <a:r>
              <a:rPr lang="en-US" altLang="it-IT" dirty="0">
                <a:latin typeface="Arial"/>
                <a:ea typeface="+mj-ea"/>
                <a:cs typeface="Arial"/>
              </a:rPr>
              <a:t>I </a:t>
            </a:r>
            <a:r>
              <a:rPr lang="en-US" altLang="it-IT" dirty="0" err="1">
                <a:latin typeface="Arial"/>
                <a:ea typeface="+mj-ea"/>
                <a:cs typeface="Arial"/>
              </a:rPr>
              <a:t>primi</a:t>
            </a:r>
            <a:r>
              <a:rPr lang="en-US" altLang="it-IT" dirty="0">
                <a:latin typeface="Arial"/>
                <a:ea typeface="+mj-ea"/>
                <a:cs typeface="Arial"/>
              </a:rPr>
              <a:t> 110 </a:t>
            </a:r>
            <a:r>
              <a:rPr lang="en-US" altLang="it-IT" dirty="0" err="1">
                <a:latin typeface="Arial"/>
                <a:ea typeface="+mj-ea"/>
                <a:cs typeface="Arial"/>
              </a:rPr>
              <a:t>porti</a:t>
            </a:r>
            <a:r>
              <a:rPr lang="en-US" altLang="it-IT" dirty="0">
                <a:latin typeface="Arial"/>
                <a:ea typeface="+mj-ea"/>
                <a:cs typeface="Arial"/>
              </a:rPr>
              <a:t> container al </a:t>
            </a:r>
            <a:r>
              <a:rPr lang="en-US" altLang="it-IT" dirty="0" err="1">
                <a:latin typeface="Arial"/>
                <a:ea typeface="+mj-ea"/>
                <a:cs typeface="Arial"/>
              </a:rPr>
              <a:t>mondo</a:t>
            </a:r>
            <a:r>
              <a:rPr lang="en-US" altLang="it-IT" dirty="0">
                <a:latin typeface="Arial"/>
                <a:ea typeface="+mj-ea"/>
                <a:cs typeface="Arial"/>
              </a:rPr>
              <a:t> </a:t>
            </a:r>
            <a:r>
              <a:rPr lang="en-US" altLang="it-IT" dirty="0" err="1">
                <a:latin typeface="Arial"/>
                <a:ea typeface="+mj-ea"/>
                <a:cs typeface="Arial"/>
              </a:rPr>
              <a:t>nel</a:t>
            </a:r>
            <a:r>
              <a:rPr lang="en-US" altLang="it-IT" dirty="0">
                <a:latin typeface="Arial"/>
                <a:ea typeface="+mj-ea"/>
                <a:cs typeface="Arial"/>
              </a:rPr>
              <a:t> </a:t>
            </a:r>
            <a:r>
              <a:rPr lang="en-US" altLang="it-IT" b="1" dirty="0">
                <a:latin typeface="Arial"/>
                <a:ea typeface="+mj-ea"/>
                <a:cs typeface="Arial"/>
              </a:rPr>
              <a:t>2017 </a:t>
            </a:r>
            <a:r>
              <a:rPr lang="en-US" altLang="it-IT" dirty="0" err="1">
                <a:latin typeface="Arial"/>
                <a:ea typeface="+mj-ea"/>
                <a:cs typeface="Arial"/>
              </a:rPr>
              <a:t>hanno</a:t>
            </a:r>
            <a:r>
              <a:rPr lang="en-US" altLang="it-IT" dirty="0">
                <a:latin typeface="Arial"/>
                <a:ea typeface="+mj-ea"/>
                <a:cs typeface="Arial"/>
              </a:rPr>
              <a:t> </a:t>
            </a:r>
            <a:r>
              <a:rPr lang="en-US" altLang="it-IT" dirty="0" err="1">
                <a:latin typeface="Arial"/>
                <a:ea typeface="+mj-ea"/>
                <a:cs typeface="Arial"/>
              </a:rPr>
              <a:t>gestito</a:t>
            </a:r>
            <a:r>
              <a:rPr lang="en-US" altLang="it-IT" dirty="0">
                <a:latin typeface="Arial"/>
                <a:ea typeface="+mj-ea"/>
                <a:cs typeface="Arial"/>
              </a:rPr>
              <a:t> </a:t>
            </a:r>
            <a:r>
              <a:rPr lang="en-US" altLang="it-IT" b="1" dirty="0">
                <a:latin typeface="Arial"/>
                <a:ea typeface="+mj-ea"/>
                <a:cs typeface="Arial"/>
              </a:rPr>
              <a:t>600 </a:t>
            </a:r>
            <a:r>
              <a:rPr lang="en-US" altLang="it-IT" b="1" dirty="0" err="1">
                <a:latin typeface="Arial"/>
                <a:ea typeface="+mj-ea"/>
                <a:cs typeface="Arial"/>
              </a:rPr>
              <a:t>Mln</a:t>
            </a:r>
            <a:r>
              <a:rPr lang="en-US" altLang="it-IT" b="1" dirty="0">
                <a:latin typeface="Arial"/>
                <a:ea typeface="+mj-ea"/>
                <a:cs typeface="Arial"/>
              </a:rPr>
              <a:t> TEU (+6,1%). </a:t>
            </a:r>
          </a:p>
          <a:p>
            <a:pPr marL="360363" indent="-360363">
              <a:lnSpc>
                <a:spcPct val="114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4"/>
              </a:buBlip>
              <a:defRPr/>
            </a:pPr>
            <a:r>
              <a:rPr lang="it-IT" altLang="it-IT" b="1" dirty="0">
                <a:latin typeface="Arial"/>
                <a:ea typeface="+mj-ea"/>
                <a:cs typeface="Arial"/>
              </a:rPr>
              <a:t>L’Asia</a:t>
            </a:r>
            <a:r>
              <a:rPr lang="it-IT" altLang="it-IT" dirty="0">
                <a:latin typeface="Arial"/>
                <a:ea typeface="+mj-ea"/>
                <a:cs typeface="Arial"/>
              </a:rPr>
              <a:t> rappresenta il </a:t>
            </a:r>
            <a:r>
              <a:rPr lang="it-IT" altLang="it-IT" b="1" dirty="0">
                <a:latin typeface="Arial"/>
                <a:ea typeface="+mj-ea"/>
                <a:cs typeface="Arial"/>
              </a:rPr>
              <a:t>64% </a:t>
            </a:r>
            <a:r>
              <a:rPr lang="it-IT" altLang="it-IT" dirty="0">
                <a:latin typeface="Arial"/>
                <a:ea typeface="+mj-ea"/>
                <a:cs typeface="Arial"/>
              </a:rPr>
              <a:t>di tali traffici</a:t>
            </a:r>
          </a:p>
          <a:p>
            <a:pPr marL="360363" indent="-360363">
              <a:lnSpc>
                <a:spcPct val="114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4"/>
              </a:buBlip>
              <a:defRPr/>
            </a:pPr>
            <a:r>
              <a:rPr lang="it-IT" altLang="it-IT" dirty="0">
                <a:latin typeface="Arial"/>
                <a:cs typeface="Arial"/>
              </a:rPr>
              <a:t>La </a:t>
            </a:r>
            <a:r>
              <a:rPr lang="it-IT" altLang="it-IT" b="1" dirty="0">
                <a:latin typeface="Arial"/>
                <a:cs typeface="Arial"/>
              </a:rPr>
              <a:t>Cina</a:t>
            </a:r>
            <a:r>
              <a:rPr lang="it-IT" altLang="it-IT" dirty="0">
                <a:latin typeface="Arial"/>
                <a:cs typeface="Arial"/>
              </a:rPr>
              <a:t> si afferma come paese </a:t>
            </a:r>
            <a:r>
              <a:rPr lang="it-IT" altLang="it-IT" b="1" dirty="0">
                <a:latin typeface="Arial"/>
                <a:cs typeface="Arial"/>
              </a:rPr>
              <a:t>leader a livello mondiale </a:t>
            </a:r>
            <a:r>
              <a:rPr lang="it-IT" altLang="it-IT" dirty="0">
                <a:latin typeface="Arial"/>
                <a:cs typeface="Arial"/>
              </a:rPr>
              <a:t>con una quota del </a:t>
            </a:r>
            <a:r>
              <a:rPr lang="it-IT" altLang="it-IT" b="1" dirty="0">
                <a:latin typeface="Arial"/>
                <a:cs typeface="Arial"/>
              </a:rPr>
              <a:t>35% sul traffico container</a:t>
            </a:r>
            <a:endParaRPr lang="it-IT" altLang="it-IT" dirty="0">
              <a:latin typeface="Arial"/>
              <a:ea typeface="+mj-ea"/>
              <a:cs typeface="Arial"/>
            </a:endParaRPr>
          </a:p>
          <a:p>
            <a:pPr marL="360363" indent="-360363">
              <a:lnSpc>
                <a:spcPct val="114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4"/>
              </a:buBlip>
              <a:defRPr/>
            </a:pPr>
            <a:r>
              <a:rPr lang="it-IT" altLang="it-IT" dirty="0">
                <a:latin typeface="Arial"/>
                <a:ea typeface="+mj-ea"/>
                <a:cs typeface="Arial"/>
              </a:rPr>
              <a:t>Il </a:t>
            </a:r>
            <a:r>
              <a:rPr lang="it-IT" altLang="it-IT" b="1" dirty="0">
                <a:latin typeface="Arial"/>
                <a:ea typeface="+mj-ea"/>
                <a:cs typeface="Arial"/>
              </a:rPr>
              <a:t>60% </a:t>
            </a:r>
            <a:r>
              <a:rPr lang="it-IT" altLang="it-IT" dirty="0">
                <a:latin typeface="Arial"/>
                <a:ea typeface="+mj-ea"/>
                <a:cs typeface="Arial"/>
              </a:rPr>
              <a:t>del </a:t>
            </a:r>
            <a:r>
              <a:rPr lang="it-IT" altLang="it-IT" b="1" dirty="0">
                <a:latin typeface="Arial"/>
                <a:ea typeface="+mj-ea"/>
                <a:cs typeface="Arial"/>
              </a:rPr>
              <a:t>commercio</a:t>
            </a:r>
            <a:r>
              <a:rPr lang="it-IT" altLang="it-IT" dirty="0">
                <a:latin typeface="Arial"/>
                <a:ea typeface="+mj-ea"/>
                <a:cs typeface="Arial"/>
              </a:rPr>
              <a:t> (in valore)  della </a:t>
            </a:r>
            <a:r>
              <a:rPr lang="it-IT" altLang="it-IT" b="1" dirty="0">
                <a:latin typeface="Arial"/>
                <a:ea typeface="+mj-ea"/>
                <a:cs typeface="Arial"/>
              </a:rPr>
              <a:t>Cina</a:t>
            </a:r>
            <a:r>
              <a:rPr lang="it-IT" altLang="it-IT" dirty="0">
                <a:latin typeface="Arial"/>
                <a:ea typeface="+mj-ea"/>
                <a:cs typeface="Arial"/>
              </a:rPr>
              <a:t> avviene </a:t>
            </a:r>
            <a:r>
              <a:rPr lang="it-IT" altLang="it-IT" b="1" dirty="0">
                <a:latin typeface="Arial"/>
                <a:ea typeface="+mj-ea"/>
                <a:cs typeface="Arial"/>
              </a:rPr>
              <a:t>via mare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9D66A9-8D47-4507-BD53-130861D30C79}"/>
              </a:ext>
            </a:extLst>
          </p:cNvPr>
          <p:cNvSpPr txBox="1"/>
          <p:nvPr/>
        </p:nvSpPr>
        <p:spPr>
          <a:xfrm>
            <a:off x="3995936" y="4299942"/>
            <a:ext cx="1351610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Fonte: SRM su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Unctad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6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2"/>
          <p:cNvSpPr txBox="1">
            <a:spLocks noChangeArrowheads="1"/>
          </p:cNvSpPr>
          <p:nvPr/>
        </p:nvSpPr>
        <p:spPr bwMode="auto">
          <a:xfrm>
            <a:off x="107504" y="165869"/>
            <a:ext cx="9251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003A79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it-IT" sz="2300" dirty="0"/>
              <a:t>I paesi euro-mediterranei e la Cina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627534"/>
            <a:ext cx="2699792" cy="40380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5113" indent="-265113" algn="just">
              <a:lnSpc>
                <a:spcPct val="110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4"/>
              </a:buBlip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i Paesi europei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Germania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il paese che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realizza il maggiore import-export con la Cina.</a:t>
            </a:r>
            <a:endParaRPr lang="it-I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lnSpc>
                <a:spcPct val="110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4"/>
              </a:buBlip>
            </a:pP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L’Italia,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realizza  un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di scambi basso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(5%). L’Italia è difatti aperta commercialmente ad una pluralità di paesi. </a:t>
            </a:r>
          </a:p>
          <a:p>
            <a:pPr marL="265113" indent="-265113" algn="just">
              <a:lnSpc>
                <a:spcPct val="110000"/>
              </a:lnSpc>
              <a:spcAft>
                <a:spcPts val="600"/>
              </a:spcAft>
              <a:buClr>
                <a:srgbClr val="003A79"/>
              </a:buClr>
              <a:buSzPct val="140000"/>
              <a:buBlip>
                <a:blip r:embed="rId4"/>
              </a:buBlip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Federazione Russa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caratterizzata dall’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di scambio più elevato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181B382-B324-48FC-AC31-E9D1CF05C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717905"/>
              </p:ext>
            </p:extLst>
          </p:nvPr>
        </p:nvGraphicFramePr>
        <p:xfrm>
          <a:off x="2699792" y="771550"/>
          <a:ext cx="626469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5" imgW="6657908" imgH="3343317" progId="Excel.Sheet.12">
                  <p:embed/>
                </p:oleObj>
              </mc:Choice>
              <mc:Fallback>
                <p:oleObj name="Worksheet" r:id="rId5" imgW="6657908" imgH="3343317" progId="Excel.Shee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C0FC1F57-1ECB-45BE-B532-4D961CBF0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792" y="771550"/>
                        <a:ext cx="6264696" cy="3384376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3E3418-7FF6-4672-8829-29A73CDF7367}"/>
              </a:ext>
            </a:extLst>
          </p:cNvPr>
          <p:cNvSpPr txBox="1"/>
          <p:nvPr/>
        </p:nvSpPr>
        <p:spPr>
          <a:xfrm>
            <a:off x="6876256" y="4184537"/>
            <a:ext cx="1467026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Fonte: SRM su UNCTAD</a:t>
            </a:r>
          </a:p>
        </p:txBody>
      </p:sp>
    </p:spTree>
    <p:extLst>
      <p:ext uri="{BB962C8B-B14F-4D97-AF65-F5344CB8AC3E}">
        <p14:creationId xmlns:p14="http://schemas.microsoft.com/office/powerpoint/2010/main" val="91831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"/>
            <a:ext cx="9144000" cy="51416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3" t="45925" r="11917" b="46072"/>
          <a:stretch/>
        </p:blipFill>
        <p:spPr>
          <a:xfrm>
            <a:off x="6065520" y="2362200"/>
            <a:ext cx="1988820" cy="41148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96" y="123478"/>
            <a:ext cx="914399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851F5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</a:pPr>
            <a:r>
              <a:rPr lang="en-US" dirty="0">
                <a:solidFill>
                  <a:srgbClr val="003A79"/>
                </a:solidFill>
              </a:rPr>
              <a:t>Il </a:t>
            </a:r>
            <a:r>
              <a:rPr lang="en-US" dirty="0" err="1">
                <a:solidFill>
                  <a:srgbClr val="003A79"/>
                </a:solidFill>
              </a:rPr>
              <a:t>traffico</a:t>
            </a:r>
            <a:r>
              <a:rPr lang="en-US" dirty="0">
                <a:solidFill>
                  <a:srgbClr val="003A79"/>
                </a:solidFill>
              </a:rPr>
              <a:t> cargo </a:t>
            </a:r>
            <a:r>
              <a:rPr lang="en-US" dirty="0" err="1">
                <a:solidFill>
                  <a:srgbClr val="003A79"/>
                </a:solidFill>
              </a:rPr>
              <a:t>attraverso</a:t>
            </a:r>
            <a:r>
              <a:rPr lang="en-US" dirty="0">
                <a:solidFill>
                  <a:srgbClr val="003A79"/>
                </a:solidFill>
              </a:rPr>
              <a:t> Suez in </a:t>
            </a:r>
            <a:r>
              <a:rPr lang="en-US" dirty="0" err="1">
                <a:solidFill>
                  <a:srgbClr val="003A79"/>
                </a:solidFill>
              </a:rPr>
              <a:t>direzione</a:t>
            </a:r>
            <a:r>
              <a:rPr lang="en-US" dirty="0">
                <a:solidFill>
                  <a:srgbClr val="003A79"/>
                </a:solidFill>
              </a:rPr>
              <a:t> </a:t>
            </a:r>
            <a:r>
              <a:rPr lang="en-US" dirty="0" err="1">
                <a:solidFill>
                  <a:srgbClr val="003A79"/>
                </a:solidFill>
              </a:rPr>
              <a:t>Sud</a:t>
            </a:r>
            <a:r>
              <a:rPr lang="en-US" dirty="0">
                <a:solidFill>
                  <a:srgbClr val="003A79"/>
                </a:solidFill>
              </a:rPr>
              <a:t> (2001-2017)</a:t>
            </a:r>
          </a:p>
        </p:txBody>
      </p:sp>
      <p:sp>
        <p:nvSpPr>
          <p:cNvPr id="3" name="Freccia a destra 2"/>
          <p:cNvSpPr/>
          <p:nvPr/>
        </p:nvSpPr>
        <p:spPr>
          <a:xfrm rot="10800000">
            <a:off x="6715581" y="4079624"/>
            <a:ext cx="571821" cy="294042"/>
          </a:xfrm>
          <a:prstGeom prst="rightArrow">
            <a:avLst/>
          </a:prstGeom>
          <a:solidFill>
            <a:srgbClr val="003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287402" y="4041979"/>
            <a:ext cx="176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Q.M. origine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9773" y="4803998"/>
            <a:ext cx="1223369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Fonte: SRM su SCA</a:t>
            </a:r>
          </a:p>
        </p:txBody>
      </p:sp>
    </p:spTree>
    <p:extLst>
      <p:ext uri="{BB962C8B-B14F-4D97-AF65-F5344CB8AC3E}">
        <p14:creationId xmlns:p14="http://schemas.microsoft.com/office/powerpoint/2010/main" val="211235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"/>
            <a:ext cx="9144000" cy="514160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" y="119365"/>
            <a:ext cx="914399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Clr>
                <a:srgbClr val="FFCC00"/>
              </a:buClr>
              <a:buSzPct val="140000"/>
              <a:buFont typeface="Wingdings" pitchFamily="2" charset="2"/>
              <a:buNone/>
              <a:defRPr sz="2400" b="1">
                <a:solidFill>
                  <a:srgbClr val="851F5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40"/>
              </a:spcBef>
              <a:spcAft>
                <a:spcPts val="40"/>
              </a:spcAft>
            </a:pPr>
            <a:r>
              <a:rPr lang="en-US" dirty="0">
                <a:solidFill>
                  <a:srgbClr val="003A79"/>
                </a:solidFill>
              </a:rPr>
              <a:t>Il </a:t>
            </a:r>
            <a:r>
              <a:rPr lang="en-US" dirty="0" err="1">
                <a:solidFill>
                  <a:srgbClr val="003A79"/>
                </a:solidFill>
              </a:rPr>
              <a:t>traffico</a:t>
            </a:r>
            <a:r>
              <a:rPr lang="en-US" dirty="0">
                <a:solidFill>
                  <a:srgbClr val="003A79"/>
                </a:solidFill>
              </a:rPr>
              <a:t> cargo </a:t>
            </a:r>
            <a:r>
              <a:rPr lang="en-US" dirty="0" err="1">
                <a:solidFill>
                  <a:srgbClr val="003A79"/>
                </a:solidFill>
              </a:rPr>
              <a:t>attraverso</a:t>
            </a:r>
            <a:r>
              <a:rPr lang="en-US" dirty="0">
                <a:solidFill>
                  <a:srgbClr val="003A79"/>
                </a:solidFill>
              </a:rPr>
              <a:t> Suez in </a:t>
            </a:r>
            <a:r>
              <a:rPr lang="en-US" dirty="0" err="1">
                <a:solidFill>
                  <a:srgbClr val="003A79"/>
                </a:solidFill>
              </a:rPr>
              <a:t>direzione</a:t>
            </a:r>
            <a:r>
              <a:rPr lang="en-US" dirty="0">
                <a:solidFill>
                  <a:srgbClr val="003A79"/>
                </a:solidFill>
              </a:rPr>
              <a:t> Nord (2001-2017)</a:t>
            </a:r>
          </a:p>
        </p:txBody>
      </p:sp>
      <p:sp>
        <p:nvSpPr>
          <p:cNvPr id="5" name="Freccia a destra 4"/>
          <p:cNvSpPr/>
          <p:nvPr/>
        </p:nvSpPr>
        <p:spPr>
          <a:xfrm rot="10800000">
            <a:off x="6715581" y="4079624"/>
            <a:ext cx="571821" cy="294042"/>
          </a:xfrm>
          <a:prstGeom prst="rightArrow">
            <a:avLst/>
          </a:prstGeom>
          <a:solidFill>
            <a:srgbClr val="003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287402" y="4041979"/>
            <a:ext cx="176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3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Q.M. origine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9773" y="4803998"/>
            <a:ext cx="1223369" cy="230810"/>
          </a:xfrm>
          <a:prstGeom prst="rect">
            <a:avLst/>
          </a:prstGeom>
          <a:noFill/>
        </p:spPr>
        <p:txBody>
          <a:bodyPr wrap="none" lIns="91419" tIns="45709" rIns="91419" bIns="45709" rtlCol="0">
            <a:spAutoFit/>
          </a:bodyPr>
          <a:lstStyle/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Fonte: SRM su SCA</a:t>
            </a:r>
          </a:p>
        </p:txBody>
      </p:sp>
    </p:spTree>
    <p:extLst>
      <p:ext uri="{BB962C8B-B14F-4D97-AF65-F5344CB8AC3E}">
        <p14:creationId xmlns:p14="http://schemas.microsoft.com/office/powerpoint/2010/main" val="1915676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9955</TotalTime>
  <Words>1741</Words>
  <Application>Microsoft Office PowerPoint</Application>
  <PresentationFormat>Presentazione su schermo (16:9)</PresentationFormat>
  <Paragraphs>258</Paragraphs>
  <Slides>23</Slides>
  <Notes>23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MS PGothic</vt:lpstr>
      <vt:lpstr>Arial</vt:lpstr>
      <vt:lpstr>Arial Black</vt:lpstr>
      <vt:lpstr>Calibri</vt:lpstr>
      <vt:lpstr>Times New Roman</vt:lpstr>
      <vt:lpstr>Wingdings</vt:lpstr>
      <vt:lpstr>Tema di Office</vt:lpstr>
      <vt:lpstr>1_Tema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Intesa-Sanpaolo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Buonfanti Anna Arianna</dc:creator>
  <cp:lastModifiedBy>Buonfanti Anna Arianna</cp:lastModifiedBy>
  <cp:revision>474</cp:revision>
  <cp:lastPrinted>2018-09-27T13:54:49Z</cp:lastPrinted>
  <dcterms:created xsi:type="dcterms:W3CDTF">2017-10-25T13:54:14Z</dcterms:created>
  <dcterms:modified xsi:type="dcterms:W3CDTF">2018-09-27T14:05:32Z</dcterms:modified>
</cp:coreProperties>
</file>