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33" r:id="rId2"/>
    <p:sldId id="351" r:id="rId3"/>
    <p:sldId id="352" r:id="rId4"/>
    <p:sldId id="353" r:id="rId5"/>
    <p:sldId id="391" r:id="rId6"/>
    <p:sldId id="372" r:id="rId7"/>
    <p:sldId id="374" r:id="rId8"/>
    <p:sldId id="376" r:id="rId9"/>
    <p:sldId id="375" r:id="rId10"/>
    <p:sldId id="377" r:id="rId11"/>
    <p:sldId id="378" r:id="rId12"/>
    <p:sldId id="387" r:id="rId13"/>
    <p:sldId id="338" r:id="rId14"/>
    <p:sldId id="348" r:id="rId15"/>
    <p:sldId id="350" r:id="rId16"/>
    <p:sldId id="349" r:id="rId17"/>
    <p:sldId id="265" r:id="rId18"/>
    <p:sldId id="366" r:id="rId19"/>
    <p:sldId id="369" r:id="rId20"/>
    <p:sldId id="367" r:id="rId21"/>
  </p:sldIdLst>
  <p:sldSz cx="12192000" cy="6858000"/>
  <p:notesSz cx="6797675" cy="9926638"/>
  <p:custDataLst>
    <p:tags r:id="rId24"/>
  </p:custDataLst>
  <p:defaultTextStyle>
    <a:defPPr>
      <a:defRPr lang="zh-CN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396248"/>
    <a:srgbClr val="1F3D2E"/>
    <a:srgbClr val="182D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115" autoAdjust="0"/>
    <p:restoredTop sz="77803" autoAdjust="0"/>
  </p:normalViewPr>
  <p:slideViewPr>
    <p:cSldViewPr>
      <p:cViewPr varScale="1">
        <p:scale>
          <a:sx n="90" d="100"/>
          <a:sy n="90" d="100"/>
        </p:scale>
        <p:origin x="109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99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D6CC7-71FD-4B68-9A70-616A738AF09A}" type="datetimeFigureOut">
              <a:rPr lang="it-IT" smtClean="0"/>
              <a:pPr/>
              <a:t>25/09/2018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11DCA-0787-45D6-BDFF-863C7CB098C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546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D5440-2DE7-4FAC-A8C5-CECDDF587C65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F431C-5508-4D5A-B322-B19C9ED74EE7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640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4"/>
            <a:ext cx="5953125" cy="3908614"/>
          </a:xfrm>
        </p:spPr>
        <p:txBody>
          <a:bodyPr vert="horz" lIns="91440" tIns="45720" rIns="91440" bIns="45720" rtlCol="0"/>
          <a:lstStyle/>
          <a:p>
            <a:pPr algn="just"/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676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4"/>
            <a:ext cx="5953125" cy="4651390"/>
          </a:xfrm>
        </p:spPr>
        <p:txBody>
          <a:bodyPr vert="horz" lIns="91440" tIns="45720" rIns="91440" bIns="45720" rtlCol="0"/>
          <a:lstStyle/>
          <a:p>
            <a:pPr algn="just"/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607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4"/>
            <a:ext cx="5953125" cy="3908614"/>
          </a:xfrm>
        </p:spPr>
        <p:txBody>
          <a:bodyPr vert="horz" lIns="91440" tIns="45720" rIns="91440" bIns="45720" rtlCol="0"/>
          <a:lstStyle/>
          <a:p>
            <a:pPr algn="just"/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607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422275" y="4777194"/>
            <a:ext cx="5953125" cy="4651390"/>
          </a:xfrm>
        </p:spPr>
        <p:txBody>
          <a:bodyPr vert="horz" lIns="91440" tIns="45720" rIns="91440" bIns="45720" rtlCol="0"/>
          <a:lstStyle/>
          <a:p>
            <a:pPr algn="just"/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96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4"/>
            <a:ext cx="5953125" cy="3908614"/>
          </a:xfrm>
        </p:spPr>
        <p:txBody>
          <a:bodyPr vert="horz" lIns="91440" tIns="45720" rIns="91440" bIns="45720" rtlCol="0"/>
          <a:lstStyle/>
          <a:p>
            <a:pPr algn="just"/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473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3"/>
            <a:ext cx="5953125" cy="4434597"/>
          </a:xfrm>
        </p:spPr>
        <p:txBody>
          <a:bodyPr vert="horz" lIns="91440" tIns="45720" rIns="91440" bIns="45720" rtlCol="0"/>
          <a:lstStyle/>
          <a:p>
            <a:pPr algn="just"/>
            <a:endParaRPr lang="it-IT" sz="1400" dirty="0"/>
          </a:p>
          <a:p>
            <a:pPr algn="just"/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972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4"/>
            <a:ext cx="5953125" cy="4651390"/>
          </a:xfrm>
        </p:spPr>
        <p:txBody>
          <a:bodyPr vert="horz" lIns="91440" tIns="45720" rIns="91440" bIns="45720" rtlCol="0"/>
          <a:lstStyle/>
          <a:p>
            <a:pPr algn="just"/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167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3"/>
            <a:ext cx="5953125" cy="4938653"/>
          </a:xfrm>
        </p:spPr>
        <p:txBody>
          <a:bodyPr vert="horz" lIns="91440" tIns="45720" rIns="91440" bIns="45720" rtlCol="0"/>
          <a:lstStyle/>
          <a:p>
            <a:pPr algn="just"/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420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3"/>
            <a:ext cx="5953125" cy="4794638"/>
          </a:xfrm>
        </p:spPr>
        <p:txBody>
          <a:bodyPr vert="horz" lIns="91440" tIns="45720" rIns="91440" bIns="45720" rtlCol="0"/>
          <a:lstStyle/>
          <a:p>
            <a:pPr algn="just"/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503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3"/>
            <a:ext cx="5953125" cy="4794637"/>
          </a:xfrm>
        </p:spPr>
        <p:txBody>
          <a:bodyPr vert="horz" lIns="91440" tIns="45720" rIns="91440" bIns="45720" rtlCol="0"/>
          <a:lstStyle/>
          <a:p>
            <a:pPr algn="just"/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589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3"/>
            <a:ext cx="5953125" cy="4938654"/>
          </a:xfrm>
        </p:spPr>
        <p:txBody>
          <a:bodyPr vert="horz" lIns="91440" tIns="45720" rIns="91440" bIns="45720" rtlCol="0"/>
          <a:lstStyle/>
          <a:p>
            <a:pPr algn="just"/>
            <a:endParaRPr lang="it-IT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963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4"/>
            <a:ext cx="5953125" cy="3908614"/>
          </a:xfrm>
        </p:spPr>
        <p:txBody>
          <a:bodyPr vert="horz" lIns="91440" tIns="45720" rIns="91440" bIns="45720" rtlCol="0"/>
          <a:lstStyle/>
          <a:p>
            <a:pPr algn="just"/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08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4"/>
            <a:ext cx="5953125" cy="3908614"/>
          </a:xfrm>
        </p:spPr>
        <p:txBody>
          <a:bodyPr vert="horz" lIns="91440" tIns="45720" rIns="91440" bIns="45720" rtlCol="0"/>
          <a:lstStyle/>
          <a:p>
            <a:pPr algn="just"/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004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4"/>
            <a:ext cx="5953125" cy="3908614"/>
          </a:xfrm>
        </p:spPr>
        <p:txBody>
          <a:bodyPr vert="horz" lIns="91440" tIns="45720" rIns="91440" bIns="45720" rtlCol="0"/>
          <a:lstStyle/>
          <a:p>
            <a:pPr algn="just"/>
            <a:endParaRPr lang="it-IT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632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3"/>
            <a:ext cx="5953125" cy="4434597"/>
          </a:xfrm>
        </p:spPr>
        <p:txBody>
          <a:bodyPr vert="horz" lIns="91440" tIns="45720" rIns="91440" bIns="45720" rtlCol="0"/>
          <a:lstStyle/>
          <a:p>
            <a:pPr algn="just"/>
            <a:endParaRPr lang="it-IT" sz="1400" dirty="0"/>
          </a:p>
          <a:p>
            <a:pPr algn="just"/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659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3"/>
            <a:ext cx="5953125" cy="4938653"/>
          </a:xfrm>
        </p:spPr>
        <p:txBody>
          <a:bodyPr vert="horz" lIns="91440" tIns="45720" rIns="91440" bIns="45720" rtlCol="0"/>
          <a:lstStyle/>
          <a:p>
            <a:pPr algn="just"/>
            <a:r>
              <a:rPr lang="it-IT" sz="1400" dirty="0" smtClean="0"/>
              <a:t> </a:t>
            </a:r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963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4"/>
            <a:ext cx="5953125" cy="3908614"/>
          </a:xfrm>
        </p:spPr>
        <p:txBody>
          <a:bodyPr vert="horz" lIns="91440" tIns="45720" rIns="91440" bIns="45720" rtlCol="0"/>
          <a:lstStyle/>
          <a:p>
            <a:pPr algn="just"/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959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4"/>
            <a:ext cx="5953125" cy="4651390"/>
          </a:xfrm>
        </p:spPr>
        <p:txBody>
          <a:bodyPr vert="horz" lIns="91440" tIns="45720" rIns="91440" bIns="45720" rtlCol="0"/>
          <a:lstStyle/>
          <a:p>
            <a:pPr algn="just"/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700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4"/>
            <a:ext cx="5953125" cy="3908614"/>
          </a:xfrm>
        </p:spPr>
        <p:txBody>
          <a:bodyPr vert="horz" lIns="91440" tIns="45720" rIns="91440" bIns="45720" rtlCol="0"/>
          <a:lstStyle/>
          <a:p>
            <a:pPr algn="just"/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402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422275" y="4777194"/>
            <a:ext cx="5953125" cy="3908614"/>
          </a:xfrm>
        </p:spPr>
        <p:txBody>
          <a:bodyPr vert="horz" lIns="91440" tIns="45720" rIns="91440" bIns="45720" rtlCol="0"/>
          <a:lstStyle/>
          <a:p>
            <a:pPr algn="just"/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1C-5508-4D5A-B322-B19C9ED74EE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96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0"/>
            <a:ext cx="12188593" cy="685343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6999"/>
            <a:ext cx="12192000" cy="466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36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" y="2280"/>
            <a:ext cx="12183891" cy="685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41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0"/>
            <a:ext cx="12188592" cy="68534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6999"/>
            <a:ext cx="12192000" cy="465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5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" y="2280"/>
            <a:ext cx="12183889" cy="685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" y="4561"/>
            <a:ext cx="12183893" cy="68534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00657"/>
            <a:ext cx="12192000" cy="46573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103"/>
          <a:stretch/>
        </p:blipFill>
        <p:spPr>
          <a:xfrm>
            <a:off x="0" y="55972"/>
            <a:ext cx="1785511" cy="908490"/>
          </a:xfrm>
          <a:prstGeom prst="rect">
            <a:avLst/>
          </a:prstGeom>
        </p:spPr>
      </p:pic>
      <p:pic>
        <p:nvPicPr>
          <p:cNvPr id="8" name="图片 7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rot="261259">
            <a:off x="-46702" y="577044"/>
            <a:ext cx="2402251" cy="140805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9376" y="-73924"/>
            <a:ext cx="1091197" cy="9526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1" r:id="rId2"/>
    <p:sldLayoutId id="2147483672" r:id="rId3"/>
    <p:sldLayoutId id="2147483673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3000">
        <p15:prstTrans prst="drape"/>
      </p:transition>
    </mc:Choice>
    <mc:Fallback xmlns="">
      <p:transition spd="slow" advTm="300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3.wdp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roup 550"/>
          <p:cNvGrpSpPr>
            <a:grpSpLocks/>
          </p:cNvGrpSpPr>
          <p:nvPr/>
        </p:nvGrpSpPr>
        <p:grpSpPr bwMode="auto">
          <a:xfrm>
            <a:off x="7441338" y="3352088"/>
            <a:ext cx="2423269" cy="2421281"/>
            <a:chOff x="295" y="3475"/>
            <a:chExt cx="1407" cy="1407"/>
          </a:xfrm>
        </p:grpSpPr>
        <p:sp>
          <p:nvSpPr>
            <p:cNvPr id="191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grpSp>
          <p:nvGrpSpPr>
            <p:cNvPr id="192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93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grpSp>
            <p:nvGrpSpPr>
              <p:cNvPr id="194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195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211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19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23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24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220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21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22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12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13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17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18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214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15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16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96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197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05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09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10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6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07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08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98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199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03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04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0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01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02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3930179"/>
            <a:ext cx="11185235" cy="26637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051" y="-253785"/>
            <a:ext cx="6206569" cy="54183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3428967"/>
            <a:ext cx="9362682" cy="2267524"/>
          </a:xfrm>
          <a:prstGeom prst="rect">
            <a:avLst/>
          </a:prstGeom>
        </p:spPr>
      </p:pic>
      <p:pic>
        <p:nvPicPr>
          <p:cNvPr id="14" name="纯音乐 - 云水禅心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8"/>
                  <p14:fade in="2000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900608" y="4659982"/>
            <a:ext cx="609600" cy="609600"/>
          </a:xfrm>
          <a:prstGeom prst="rect">
            <a:avLst/>
          </a:prstGeom>
        </p:spPr>
      </p:pic>
      <p:grpSp>
        <p:nvGrpSpPr>
          <p:cNvPr id="15" name="Group 550"/>
          <p:cNvGrpSpPr>
            <a:grpSpLocks/>
          </p:cNvGrpSpPr>
          <p:nvPr/>
        </p:nvGrpSpPr>
        <p:grpSpPr bwMode="auto">
          <a:xfrm>
            <a:off x="6383943" y="2329273"/>
            <a:ext cx="2048667" cy="2046659"/>
            <a:chOff x="295" y="3475"/>
            <a:chExt cx="1407" cy="1407"/>
          </a:xfrm>
        </p:grpSpPr>
        <p:sp>
          <p:nvSpPr>
            <p:cNvPr id="16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grpSp>
          <p:nvGrpSpPr>
            <p:cNvPr id="17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8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grpSp>
            <p:nvGrpSpPr>
              <p:cNvPr id="19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20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6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4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49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45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6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47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7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2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43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39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41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1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22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0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4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35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31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2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33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3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4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8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9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25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6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7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155" name="Group 550"/>
          <p:cNvGrpSpPr>
            <a:grpSpLocks/>
          </p:cNvGrpSpPr>
          <p:nvPr/>
        </p:nvGrpSpPr>
        <p:grpSpPr bwMode="auto">
          <a:xfrm>
            <a:off x="8601754" y="-226919"/>
            <a:ext cx="2423269" cy="2423397"/>
            <a:chOff x="295" y="3475"/>
            <a:chExt cx="1407" cy="1407"/>
          </a:xfrm>
        </p:grpSpPr>
        <p:sp>
          <p:nvSpPr>
            <p:cNvPr id="156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grpSp>
          <p:nvGrpSpPr>
            <p:cNvPr id="157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58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grpSp>
            <p:nvGrpSpPr>
              <p:cNvPr id="159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160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176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184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88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89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85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86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87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77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178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82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83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79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80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81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61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162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170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74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75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71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72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73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63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164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68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69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65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66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67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116" name="文本框 4"/>
          <p:cNvSpPr txBox="1"/>
          <p:nvPr/>
        </p:nvSpPr>
        <p:spPr>
          <a:xfrm>
            <a:off x="4656585" y="457854"/>
            <a:ext cx="273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altLang="en-US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一带一路</a:t>
            </a:r>
            <a:r>
              <a:rPr lang="en-US" altLang="zh-CN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] </a:t>
            </a:r>
            <a:endParaRPr lang="en-US" altLang="zh-CN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434990" y="1794462"/>
            <a:ext cx="5164932" cy="1987040"/>
            <a:chOff x="434989" y="1794462"/>
            <a:chExt cx="7164649" cy="1987040"/>
          </a:xfrm>
        </p:grpSpPr>
        <p:sp>
          <p:nvSpPr>
            <p:cNvPr id="10" name="文本框 9"/>
            <p:cNvSpPr txBox="1"/>
            <p:nvPr/>
          </p:nvSpPr>
          <p:spPr>
            <a:xfrm>
              <a:off x="434989" y="1794462"/>
              <a:ext cx="7164649" cy="7078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2000" dirty="0" smtClean="0">
                  <a:solidFill>
                    <a:schemeClr val="bg1"/>
                  </a:solidFill>
                </a:rPr>
                <a:t>LA </a:t>
              </a:r>
              <a:r>
                <a:rPr lang="it-IT" sz="2000" dirty="0" err="1" smtClean="0">
                  <a:solidFill>
                    <a:schemeClr val="bg1"/>
                  </a:solidFill>
                </a:rPr>
                <a:t>BELT</a:t>
              </a:r>
              <a:r>
                <a:rPr lang="it-IT" sz="2000" dirty="0" smtClean="0">
                  <a:solidFill>
                    <a:schemeClr val="bg1"/>
                  </a:solidFill>
                </a:rPr>
                <a:t> AND ROAD</a:t>
              </a:r>
              <a:r>
                <a:rPr lang="it-IT" sz="2000" dirty="0">
                  <a:solidFill>
                    <a:schemeClr val="bg1"/>
                  </a:solidFill>
                </a:rPr>
                <a:t> </a:t>
              </a:r>
              <a:r>
                <a:rPr lang="it-IT" sz="2000" dirty="0" err="1" smtClean="0">
                  <a:solidFill>
                    <a:schemeClr val="bg1"/>
                  </a:solidFill>
                </a:rPr>
                <a:t>INITIATIVE</a:t>
              </a:r>
              <a:r>
                <a:rPr lang="it-IT" sz="2000" dirty="0" smtClean="0">
                  <a:solidFill>
                    <a:schemeClr val="bg1"/>
                  </a:solidFill>
                </a:rPr>
                <a:t>.</a:t>
              </a:r>
              <a:endParaRPr lang="it-IT" sz="2000" dirty="0">
                <a:solidFill>
                  <a:schemeClr val="bg1"/>
                </a:solidFill>
              </a:endParaRPr>
            </a:p>
            <a:p>
              <a:pPr algn="just"/>
              <a:r>
                <a:rPr lang="it-IT" sz="2000" dirty="0" smtClean="0">
                  <a:solidFill>
                    <a:schemeClr val="bg1"/>
                  </a:solidFill>
                </a:rPr>
                <a:t>L’ASCESA CINESE COMPORTERA’ UN NUOVO ORDINE MONDIALE</a:t>
              </a:r>
              <a:r>
                <a:rPr lang="it-IT" sz="1800" dirty="0" smtClean="0">
                  <a:solidFill>
                    <a:schemeClr val="bg1"/>
                  </a:solidFill>
                </a:rPr>
                <a:t>?</a:t>
              </a:r>
              <a:r>
                <a:rPr lang="it-IT" sz="1800" cap="all" dirty="0" smtClean="0">
                  <a:solidFill>
                    <a:schemeClr val="bg1"/>
                  </a:solidFill>
                </a:rPr>
                <a:t> </a:t>
              </a:r>
              <a:endParaRPr lang="it-IT" sz="1800" dirty="0">
                <a:solidFill>
                  <a:schemeClr val="bg1"/>
                </a:solidFill>
              </a:endParaRPr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1584500" y="3042838"/>
              <a:ext cx="205216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Enrico </a:t>
              </a:r>
              <a:r>
                <a:rPr lang="it-IT" dirty="0"/>
                <a:t>C</a:t>
              </a:r>
              <a:r>
                <a:rPr lang="it-IT" dirty="0" smtClean="0"/>
                <a:t>astioni</a:t>
              </a:r>
            </a:p>
            <a:p>
              <a:r>
                <a:rPr lang="it-IT" sz="1800" dirty="0" smtClean="0"/>
                <a:t>Napoli 28 settembre 2018</a:t>
              </a:r>
              <a:endParaRPr lang="it-IT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2833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19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15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500" fill="hold"/>
                                        <p:tgtEl>
                                          <p:spTgt spid="15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1"/>
          <p:cNvSpPr txBox="1"/>
          <p:nvPr/>
        </p:nvSpPr>
        <p:spPr>
          <a:xfrm>
            <a:off x="2298046" y="353861"/>
            <a:ext cx="6534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200" spc="-150">
                <a:latin typeface="方正大黑_GBK" pitchFamily="65" charset="-122"/>
                <a:ea typeface="方正大黑_GBK" pitchFamily="65" charset="-122"/>
              </a:defRPr>
            </a:lvl1pPr>
          </a:lstStyle>
          <a:p>
            <a:pPr algn="ctr" defTabSz="1219140">
              <a:defRPr/>
            </a:pPr>
            <a:r>
              <a:rPr kumimoji="0" lang="en-US" altLang="zh-CN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Turchia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pic>
        <p:nvPicPr>
          <p:cNvPr id="10" name="9 Imagen" descr="Risultati immagini per mar relazione cina turchi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t="13678" r="2307" b="12158"/>
          <a:stretch/>
        </p:blipFill>
        <p:spPr bwMode="auto">
          <a:xfrm>
            <a:off x="0" y="1124745"/>
            <a:ext cx="7968208" cy="532859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1 Elipse"/>
          <p:cNvSpPr/>
          <p:nvPr/>
        </p:nvSpPr>
        <p:spPr>
          <a:xfrm>
            <a:off x="1559496" y="2564904"/>
            <a:ext cx="1008112" cy="72008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CuadroTexto"/>
          <p:cNvSpPr txBox="1"/>
          <p:nvPr/>
        </p:nvSpPr>
        <p:spPr>
          <a:xfrm>
            <a:off x="7968208" y="505117"/>
            <a:ext cx="403244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b="1" dirty="0" smtClean="0"/>
              <a:t>Gioca </a:t>
            </a:r>
            <a:r>
              <a:rPr lang="it-IT" b="1" dirty="0"/>
              <a:t>un </a:t>
            </a:r>
            <a:r>
              <a:rPr lang="it-IT" b="1" dirty="0">
                <a:solidFill>
                  <a:srgbClr val="C00000"/>
                </a:solidFill>
              </a:rPr>
              <a:t>ruolo fondamentale</a:t>
            </a:r>
            <a:r>
              <a:rPr lang="it-IT" b="1" dirty="0"/>
              <a:t>. Collocata </a:t>
            </a:r>
            <a:r>
              <a:rPr lang="it-IT" b="1" dirty="0">
                <a:solidFill>
                  <a:srgbClr val="C00000"/>
                </a:solidFill>
              </a:rPr>
              <a:t>tra Oriente ed </a:t>
            </a:r>
            <a:r>
              <a:rPr lang="it-IT" b="1" dirty="0" smtClean="0">
                <a:solidFill>
                  <a:srgbClr val="C00000"/>
                </a:solidFill>
              </a:rPr>
              <a:t>Occidente</a:t>
            </a:r>
            <a:r>
              <a:rPr lang="it-IT" b="1" dirty="0" smtClean="0"/>
              <a:t>. Insieme </a:t>
            </a:r>
            <a:r>
              <a:rPr lang="it-IT" b="1" dirty="0"/>
              <a:t>all’Iran costituisce il </a:t>
            </a:r>
            <a:r>
              <a:rPr lang="it-IT" b="1" dirty="0">
                <a:solidFill>
                  <a:srgbClr val="C00000"/>
                </a:solidFill>
              </a:rPr>
              <a:t>nodo terrestre della rete </a:t>
            </a:r>
            <a:r>
              <a:rPr lang="it-IT" b="1" dirty="0" smtClean="0">
                <a:solidFill>
                  <a:srgbClr val="C00000"/>
                </a:solidFill>
              </a:rPr>
              <a:t>BRI</a:t>
            </a:r>
            <a:r>
              <a:rPr lang="it-IT" b="1" dirty="0" smtClean="0"/>
              <a:t>, che </a:t>
            </a:r>
            <a:r>
              <a:rPr lang="it-IT" b="1" dirty="0"/>
              <a:t>giunge a </a:t>
            </a:r>
            <a:r>
              <a:rPr lang="it-IT" b="1" dirty="0">
                <a:solidFill>
                  <a:srgbClr val="C00000"/>
                </a:solidFill>
              </a:rPr>
              <a:t>Mosca</a:t>
            </a:r>
            <a:r>
              <a:rPr lang="it-IT" b="1" dirty="0"/>
              <a:t>, per poi raggiungere i </a:t>
            </a:r>
            <a:r>
              <a:rPr lang="it-IT" b="1" dirty="0">
                <a:solidFill>
                  <a:srgbClr val="C00000"/>
                </a:solidFill>
              </a:rPr>
              <a:t>mercati di sbocco </a:t>
            </a:r>
            <a:r>
              <a:rPr lang="it-IT" b="1" dirty="0" smtClean="0"/>
              <a:t>tedeschi, olandesi, italiani, ecc.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b="1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it-IT" b="1" dirty="0" smtClean="0"/>
              <a:t>La </a:t>
            </a:r>
            <a:r>
              <a:rPr lang="it-IT" b="1" dirty="0">
                <a:solidFill>
                  <a:srgbClr val="C00000"/>
                </a:solidFill>
              </a:rPr>
              <a:t>sfida</a:t>
            </a:r>
            <a:r>
              <a:rPr lang="it-IT" b="1" dirty="0"/>
              <a:t> per la </a:t>
            </a:r>
            <a:r>
              <a:rPr lang="it-IT" b="1" dirty="0" smtClean="0"/>
              <a:t>Turchia </a:t>
            </a:r>
            <a:r>
              <a:rPr lang="it-IT" b="1" dirty="0"/>
              <a:t>è quella di </a:t>
            </a:r>
            <a:r>
              <a:rPr lang="it-IT" b="1" dirty="0">
                <a:solidFill>
                  <a:srgbClr val="C00000"/>
                </a:solidFill>
              </a:rPr>
              <a:t>trasformare i vantaggi geografici </a:t>
            </a:r>
            <a:r>
              <a:rPr lang="it-IT" b="1" dirty="0"/>
              <a:t>in crescita </a:t>
            </a:r>
            <a:r>
              <a:rPr lang="it-IT" b="1" dirty="0" smtClean="0"/>
              <a:t>economica. 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b="1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it-IT" b="1" dirty="0"/>
              <a:t>L</a:t>
            </a:r>
            <a:r>
              <a:rPr lang="it-IT" b="1" dirty="0" smtClean="0"/>
              <a:t>a </a:t>
            </a:r>
            <a:r>
              <a:rPr lang="it-IT" b="1" dirty="0"/>
              <a:t>posizione geografica </a:t>
            </a:r>
            <a:r>
              <a:rPr lang="it-IT" b="1" dirty="0" smtClean="0"/>
              <a:t>conferisce alla </a:t>
            </a:r>
            <a:r>
              <a:rPr lang="it-IT" b="1" dirty="0"/>
              <a:t>Turchia un </a:t>
            </a:r>
            <a:r>
              <a:rPr lang="it-IT" b="1" dirty="0">
                <a:solidFill>
                  <a:srgbClr val="C00000"/>
                </a:solidFill>
              </a:rPr>
              <a:t>peso decisivo nella strategia cinese</a:t>
            </a:r>
            <a:endParaRPr lang="it-IT" b="1" dirty="0" smtClean="0">
              <a:solidFill>
                <a:srgbClr val="C00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it-IT" b="1" dirty="0" smtClean="0"/>
          </a:p>
          <a:p>
            <a:endParaRPr lang="es-A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1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1"/>
          <p:cNvSpPr txBox="1"/>
          <p:nvPr/>
        </p:nvSpPr>
        <p:spPr>
          <a:xfrm>
            <a:off x="2298046" y="353861"/>
            <a:ext cx="6534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200" spc="-150">
                <a:latin typeface="方正大黑_GBK" pitchFamily="65" charset="-122"/>
                <a:ea typeface="方正大黑_GBK" pitchFamily="65" charset="-122"/>
              </a:defRPr>
            </a:lvl1pPr>
          </a:lstStyle>
          <a:p>
            <a:pPr defTabSz="1219140">
              <a:defRPr/>
            </a:pPr>
            <a:r>
              <a:rPr lang="en-US" altLang="zh-CN" sz="3600" b="1" kern="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M</a:t>
            </a:r>
            <a:r>
              <a:rPr kumimoji="0" lang="en-US" altLang="zh-CN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editerraneo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528048" y="188640"/>
            <a:ext cx="5544616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b="1" dirty="0" smtClean="0">
                <a:solidFill>
                  <a:srgbClr val="C00000"/>
                </a:solidFill>
              </a:rPr>
              <a:t>Regione </a:t>
            </a:r>
            <a:r>
              <a:rPr lang="it-IT" b="1" dirty="0">
                <a:solidFill>
                  <a:srgbClr val="C00000"/>
                </a:solidFill>
              </a:rPr>
              <a:t>fondamentale </a:t>
            </a:r>
            <a:r>
              <a:rPr lang="it-IT" b="1" dirty="0"/>
              <a:t>in quanto </a:t>
            </a:r>
            <a:r>
              <a:rPr lang="it-IT" b="1" dirty="0">
                <a:solidFill>
                  <a:srgbClr val="C00000"/>
                </a:solidFill>
              </a:rPr>
              <a:t>punto terminale di transito prima di raggiungere la terra</a:t>
            </a:r>
            <a:r>
              <a:rPr lang="it-IT" b="1" dirty="0"/>
              <a:t> e poi proseguire verso </a:t>
            </a:r>
            <a:r>
              <a:rPr lang="it-IT" b="1" dirty="0" smtClean="0"/>
              <a:t>Nord.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b="1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it-IT" b="1" dirty="0"/>
              <a:t>L</a:t>
            </a:r>
            <a:r>
              <a:rPr lang="it-IT" b="1" dirty="0" smtClean="0"/>
              <a:t>a </a:t>
            </a:r>
            <a:r>
              <a:rPr lang="it-IT" b="1" dirty="0"/>
              <a:t>quantità di petrolio e gas naturale prodotti in Nord Africa e Medio Oriente assorbita dal mercato cinese è diventata una porzione sempre più ampia delle esportazioni di quei </a:t>
            </a:r>
            <a:r>
              <a:rPr lang="it-IT" b="1" dirty="0" smtClean="0"/>
              <a:t>paesi, ponendo </a:t>
            </a:r>
            <a:r>
              <a:rPr lang="it-IT" b="1" dirty="0"/>
              <a:t>con forza il tema della sempre </a:t>
            </a:r>
            <a:r>
              <a:rPr lang="it-IT" b="1" dirty="0">
                <a:solidFill>
                  <a:srgbClr val="C00000"/>
                </a:solidFill>
              </a:rPr>
              <a:t>maggiore interdipendenza fra Cina ed i provider energetici del Mediterraneo.</a:t>
            </a:r>
            <a:r>
              <a:rPr lang="es-AR" b="1" dirty="0">
                <a:solidFill>
                  <a:srgbClr val="C00000"/>
                </a:solidFill>
              </a:rPr>
              <a:t> 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b="1" dirty="0">
              <a:solidFill>
                <a:srgbClr val="C00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it-IT" b="1" dirty="0"/>
              <a:t>I </a:t>
            </a:r>
            <a:r>
              <a:rPr lang="it-IT" b="1" dirty="0">
                <a:solidFill>
                  <a:srgbClr val="C00000"/>
                </a:solidFill>
              </a:rPr>
              <a:t>vettori</a:t>
            </a:r>
            <a:r>
              <a:rPr lang="it-IT" b="1" dirty="0"/>
              <a:t> della nuova rilevanza strategica del Mediterraneo sono il </a:t>
            </a:r>
            <a:r>
              <a:rPr lang="it-IT" b="1" dirty="0">
                <a:solidFill>
                  <a:srgbClr val="C00000"/>
                </a:solidFill>
              </a:rPr>
              <a:t>gigantismo navale</a:t>
            </a:r>
            <a:r>
              <a:rPr lang="it-IT" b="1" dirty="0"/>
              <a:t>, </a:t>
            </a:r>
            <a:r>
              <a:rPr lang="it-IT" b="1" dirty="0">
                <a:solidFill>
                  <a:srgbClr val="C00000"/>
                </a:solidFill>
              </a:rPr>
              <a:t>l’ampliamento del Canale di Suez </a:t>
            </a:r>
            <a:r>
              <a:rPr lang="it-IT" b="1" dirty="0"/>
              <a:t>e le </a:t>
            </a:r>
            <a:r>
              <a:rPr lang="it-IT" b="1" dirty="0">
                <a:solidFill>
                  <a:srgbClr val="C00000"/>
                </a:solidFill>
              </a:rPr>
              <a:t>alleanze tra le grandi imprese marittime</a:t>
            </a:r>
            <a:r>
              <a:rPr lang="it-IT" b="1" dirty="0"/>
              <a:t>. Si configura quale </a:t>
            </a:r>
            <a:r>
              <a:rPr lang="it-IT" b="1" dirty="0">
                <a:solidFill>
                  <a:srgbClr val="0070C0"/>
                </a:solidFill>
              </a:rPr>
              <a:t>nodo finale della </a:t>
            </a:r>
            <a:r>
              <a:rPr lang="it-IT" b="1" dirty="0" smtClean="0">
                <a:solidFill>
                  <a:srgbClr val="0070C0"/>
                </a:solidFill>
              </a:rPr>
              <a:t>BRI</a:t>
            </a:r>
            <a:r>
              <a:rPr lang="it-IT" b="1" dirty="0" smtClean="0"/>
              <a:t>.</a:t>
            </a:r>
            <a:endParaRPr lang="it-IT" b="1" dirty="0"/>
          </a:p>
          <a:p>
            <a:pPr marL="342900" indent="-342900">
              <a:buFont typeface="Wingdings" pitchFamily="2" charset="2"/>
              <a:buChar char="Ø"/>
            </a:pPr>
            <a:endParaRPr lang="it-IT" b="1" dirty="0" smtClean="0"/>
          </a:p>
          <a:p>
            <a:endParaRPr lang="es-AR" b="1" dirty="0">
              <a:solidFill>
                <a:srgbClr val="C00000"/>
              </a:solidFill>
            </a:endParaRPr>
          </a:p>
        </p:txBody>
      </p:sp>
      <p:pic>
        <p:nvPicPr>
          <p:cNvPr id="9" name="8 Imagen" descr="Risultati immagini per mar relazione cina turchi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1" r="1972" b="948"/>
          <a:stretch/>
        </p:blipFill>
        <p:spPr bwMode="auto">
          <a:xfrm>
            <a:off x="104522" y="1412776"/>
            <a:ext cx="6423526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146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2074471" y="353861"/>
            <a:ext cx="92061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200" spc="-150">
                <a:latin typeface="方正大黑_GBK" pitchFamily="65" charset="-122"/>
                <a:ea typeface="方正大黑_GBK" pitchFamily="65" charset="-122"/>
              </a:defRPr>
            </a:lvl1pPr>
          </a:lstStyle>
          <a:p>
            <a:pPr defTabSz="1219140">
              <a:defRPr/>
            </a:pPr>
            <a:r>
              <a:rPr lang="en-US" altLang="zh-CN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 </a:t>
            </a:r>
            <a:r>
              <a:rPr lang="it-IT" altLang="zh-CN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Globalismo Sino-centrico?</a:t>
            </a:r>
          </a:p>
        </p:txBody>
      </p:sp>
      <p:sp>
        <p:nvSpPr>
          <p:cNvPr id="3" name="文本框 25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<p:cNvSpPr txBox="1"/>
          <p:nvPr/>
        </p:nvSpPr>
        <p:spPr>
          <a:xfrm>
            <a:off x="6023992" y="1268760"/>
            <a:ext cx="583264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 smtClean="0"/>
              <a:t>La </a:t>
            </a:r>
            <a:r>
              <a:rPr lang="it-IT" sz="2000" dirty="0"/>
              <a:t>struttura dell’economia cinese sta mutando in modo repentino il proprio orientamento da Paese prevalentemente incentrato sulle esportazioni, </a:t>
            </a:r>
            <a:r>
              <a:rPr lang="it-IT" sz="2000" u="sng" dirty="0"/>
              <a:t>a Paese importatore.</a:t>
            </a:r>
          </a:p>
          <a:p>
            <a:pPr algn="just">
              <a:lnSpc>
                <a:spcPct val="150000"/>
              </a:lnSpc>
            </a:pPr>
            <a:r>
              <a:rPr lang="it-IT" sz="2000" dirty="0"/>
              <a:t>La trasformazione della struttura interna dei consumi, e delle importazioni, restituiscono l’immagine di un Paese che è oramai diventato </a:t>
            </a:r>
            <a:r>
              <a:rPr lang="it-IT" sz="2000" u="sng" dirty="0"/>
              <a:t>un polo di attrazione dei flussi economici e commerciali</a:t>
            </a:r>
            <a:r>
              <a:rPr lang="it-IT" sz="20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it-IT" sz="2000" dirty="0"/>
              <a:t>La BRI è quindi il primo vero e proprio progetto a carattere globale della dirigenza </a:t>
            </a:r>
            <a:r>
              <a:rPr lang="it-IT" sz="2000" dirty="0" smtClean="0"/>
              <a:t>cinese, </a:t>
            </a:r>
            <a:r>
              <a:rPr lang="it-IT" sz="2000" dirty="0"/>
              <a:t>basato essenzialmente sulla cooperazione economica ma che non trascura importanti progetti di </a:t>
            </a:r>
            <a:r>
              <a:rPr lang="it-IT" sz="2000" u="sng" dirty="0"/>
              <a:t>cooperazione in ambito culturale.</a:t>
            </a:r>
            <a:endParaRPr lang="it-IT" altLang="zh-CN" sz="2000" u="sng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-216363" y="1796740"/>
            <a:ext cx="6772353" cy="4008524"/>
            <a:chOff x="-216363" y="1796740"/>
            <a:chExt cx="6772353" cy="4008524"/>
          </a:xfrm>
        </p:grpSpPr>
        <p:pic>
          <p:nvPicPr>
            <p:cNvPr id="4" name="图片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6363" y="1796740"/>
              <a:ext cx="6772353" cy="4008524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1127448" y="2780928"/>
              <a:ext cx="4320480" cy="1420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t-IT" altLang="zh-CN" sz="2000" b="1" kern="0" dirty="0">
                  <a:solidFill>
                    <a:schemeClr val="bg1"/>
                  </a:solidFill>
                  <a:latin typeface="+mj-ea"/>
                </a:rPr>
                <a:t>Preservare la stabilità internazionale in modo da proseguire nella "pacifica ascesa"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7126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035558" y="117808"/>
            <a:ext cx="2215990" cy="3091462"/>
            <a:chOff x="8141020" y="1700808"/>
            <a:chExt cx="1968990" cy="2179266"/>
          </a:xfrm>
        </p:grpSpPr>
        <p:sp>
          <p:nvSpPr>
            <p:cNvPr id="2" name="任意多边形 1"/>
            <p:cNvSpPr/>
            <p:nvPr/>
          </p:nvSpPr>
          <p:spPr>
            <a:xfrm>
              <a:off x="8254536" y="1700808"/>
              <a:ext cx="1791490" cy="2179266"/>
            </a:xfrm>
            <a:custGeom>
              <a:avLst/>
              <a:gdLst>
                <a:gd name="connsiteX0" fmla="*/ 44872 w 1141858"/>
                <a:gd name="connsiteY0" fmla="*/ 108552 h 2952328"/>
                <a:gd name="connsiteX1" fmla="*/ 44872 w 1141858"/>
                <a:gd name="connsiteY1" fmla="*/ 2843776 h 2952328"/>
                <a:gd name="connsiteX2" fmla="*/ 1096988 w 1141858"/>
                <a:gd name="connsiteY2" fmla="*/ 2843776 h 2952328"/>
                <a:gd name="connsiteX3" fmla="*/ 1096988 w 1141858"/>
                <a:gd name="connsiteY3" fmla="*/ 108552 h 2952328"/>
                <a:gd name="connsiteX4" fmla="*/ 0 w 1141858"/>
                <a:gd name="connsiteY4" fmla="*/ 0 h 2952328"/>
                <a:gd name="connsiteX5" fmla="*/ 1141858 w 1141858"/>
                <a:gd name="connsiteY5" fmla="*/ 0 h 2952328"/>
                <a:gd name="connsiteX6" fmla="*/ 1141858 w 1141858"/>
                <a:gd name="connsiteY6" fmla="*/ 2952328 h 2952328"/>
                <a:gd name="connsiteX7" fmla="*/ 0 w 1141858"/>
                <a:gd name="connsiteY7" fmla="*/ 2952328 h 295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1858" h="2952328">
                  <a:moveTo>
                    <a:pt x="44872" y="108552"/>
                  </a:moveTo>
                  <a:lnTo>
                    <a:pt x="44872" y="2843776"/>
                  </a:lnTo>
                  <a:lnTo>
                    <a:pt x="1096988" y="2843776"/>
                  </a:lnTo>
                  <a:lnTo>
                    <a:pt x="1096988" y="108552"/>
                  </a:lnTo>
                  <a:close/>
                  <a:moveTo>
                    <a:pt x="0" y="0"/>
                  </a:moveTo>
                  <a:lnTo>
                    <a:pt x="1141858" y="0"/>
                  </a:lnTo>
                  <a:lnTo>
                    <a:pt x="1141858" y="2952328"/>
                  </a:lnTo>
                  <a:lnTo>
                    <a:pt x="0" y="295232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141020" y="1870134"/>
              <a:ext cx="1968990" cy="165618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it-IT" sz="6600" spc="-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禹卫书法行书简体&#10;" panose="02000603000000000000" pitchFamily="2" charset="-122"/>
                  <a:ea typeface="禹卫书法行书简体&#10;" panose="02000603000000000000" pitchFamily="2" charset="-122"/>
                </a:rPr>
                <a:t>世界秩序</a:t>
              </a:r>
              <a:endParaRPr lang="zh-CN" altLang="en-US" sz="6600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禹卫书法行书简体&#10;" panose="02000603000000000000" pitchFamily="2" charset="-122"/>
                <a:ea typeface="禹卫书法行书简体&#10;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8922476" y="3016914"/>
              <a:ext cx="469783" cy="700001"/>
              <a:chOff x="4271467" y="2910691"/>
              <a:chExt cx="469783" cy="700001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4307328" y="2910691"/>
                <a:ext cx="433922" cy="67475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rgbClr val="C00000"/>
                    </a:solidFill>
                  </a:rPr>
                  <a:t>  中国</a:t>
                </a:r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4271467" y="3008184"/>
                <a:ext cx="419752" cy="602508"/>
              </a:xfrm>
              <a:custGeom>
                <a:avLst/>
                <a:gdLst>
                  <a:gd name="connsiteX0" fmla="*/ 44872 w 1141858"/>
                  <a:gd name="connsiteY0" fmla="*/ 108552 h 2952328"/>
                  <a:gd name="connsiteX1" fmla="*/ 44872 w 1141858"/>
                  <a:gd name="connsiteY1" fmla="*/ 2843776 h 2952328"/>
                  <a:gd name="connsiteX2" fmla="*/ 1096988 w 1141858"/>
                  <a:gd name="connsiteY2" fmla="*/ 2843776 h 2952328"/>
                  <a:gd name="connsiteX3" fmla="*/ 1096988 w 1141858"/>
                  <a:gd name="connsiteY3" fmla="*/ 108552 h 2952328"/>
                  <a:gd name="connsiteX4" fmla="*/ 0 w 1141858"/>
                  <a:gd name="connsiteY4" fmla="*/ 0 h 2952328"/>
                  <a:gd name="connsiteX5" fmla="*/ 1141858 w 1141858"/>
                  <a:gd name="connsiteY5" fmla="*/ 0 h 2952328"/>
                  <a:gd name="connsiteX6" fmla="*/ 1141858 w 1141858"/>
                  <a:gd name="connsiteY6" fmla="*/ 2952328 h 2952328"/>
                  <a:gd name="connsiteX7" fmla="*/ 0 w 1141858"/>
                  <a:gd name="connsiteY7" fmla="*/ 2952328 h 295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1858" h="2952328">
                    <a:moveTo>
                      <a:pt x="44872" y="108552"/>
                    </a:moveTo>
                    <a:lnTo>
                      <a:pt x="44872" y="2843776"/>
                    </a:lnTo>
                    <a:lnTo>
                      <a:pt x="1096988" y="2843776"/>
                    </a:lnTo>
                    <a:lnTo>
                      <a:pt x="1096988" y="108552"/>
                    </a:lnTo>
                    <a:close/>
                    <a:moveTo>
                      <a:pt x="0" y="0"/>
                    </a:moveTo>
                    <a:lnTo>
                      <a:pt x="1141858" y="0"/>
                    </a:lnTo>
                    <a:lnTo>
                      <a:pt x="1141858" y="2952328"/>
                    </a:lnTo>
                    <a:lnTo>
                      <a:pt x="0" y="2952328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>
                  <a:ln w="76200">
                    <a:solidFill>
                      <a:schemeClr val="tx1"/>
                    </a:solidFill>
                  </a:ln>
                </a:endParaRPr>
              </a:p>
            </p:txBody>
          </p:sp>
        </p:grpSp>
      </p:grpSp>
      <p:sp>
        <p:nvSpPr>
          <p:cNvPr id="11" name="文本框 10"/>
          <p:cNvSpPr txBox="1"/>
          <p:nvPr/>
        </p:nvSpPr>
        <p:spPr>
          <a:xfrm>
            <a:off x="1055440" y="548680"/>
            <a:ext cx="5032147" cy="250324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ts val="1440"/>
              </a:lnSpc>
            </a:pPr>
            <a:endParaRPr lang="it-IT" altLang="zh-CN" sz="2800" dirty="0" smtClean="0">
              <a:latin typeface="+mj-lt"/>
            </a:endParaRPr>
          </a:p>
          <a:p>
            <a:pPr>
              <a:lnSpc>
                <a:spcPts val="1440"/>
              </a:lnSpc>
            </a:pPr>
            <a:endParaRPr lang="it-IT" altLang="zh-CN" sz="2800" spc="600" dirty="0">
              <a:latin typeface="+mj-lt"/>
            </a:endParaRPr>
          </a:p>
          <a:p>
            <a:pPr>
              <a:lnSpc>
                <a:spcPts val="1440"/>
              </a:lnSpc>
            </a:pPr>
            <a:r>
              <a:rPr lang="it-IT" altLang="zh-CN" sz="2800" b="1" spc="600" dirty="0" smtClean="0">
                <a:latin typeface="+mj-lt"/>
              </a:rPr>
              <a:t>Nuovo </a:t>
            </a:r>
            <a:r>
              <a:rPr lang="it-IT" altLang="zh-CN" sz="2800" b="1" spc="600" dirty="0">
                <a:latin typeface="+mj-lt"/>
              </a:rPr>
              <a:t>Ordine </a:t>
            </a:r>
            <a:r>
              <a:rPr lang="it-IT" altLang="zh-CN" sz="2800" b="1" spc="600" dirty="0" smtClean="0">
                <a:latin typeface="+mj-lt"/>
              </a:rPr>
              <a:t>Mondiale</a:t>
            </a:r>
          </a:p>
          <a:p>
            <a:pPr>
              <a:lnSpc>
                <a:spcPts val="1440"/>
              </a:lnSpc>
            </a:pPr>
            <a:endParaRPr lang="zh-CN" altLang="en-US" sz="2800" dirty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zh-CN" sz="2200" dirty="0" smtClean="0"/>
              <a:t>Approccio liberal (</a:t>
            </a:r>
            <a:r>
              <a:rPr lang="it-IT" altLang="zh-CN" sz="2200" i="1" dirty="0" smtClean="0"/>
              <a:t>Fukuyama</a:t>
            </a:r>
            <a:r>
              <a:rPr lang="it-IT" altLang="zh-CN" sz="2200" dirty="0" smtClean="0"/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zh-CN" sz="2200" dirty="0" smtClean="0"/>
              <a:t>Approccio realista (</a:t>
            </a:r>
            <a:r>
              <a:rPr lang="it-IT" altLang="zh-CN" sz="2200" i="1" dirty="0" smtClean="0"/>
              <a:t>Huntington</a:t>
            </a:r>
            <a:r>
              <a:rPr lang="it-IT" altLang="zh-CN" sz="2200" dirty="0" smtClean="0"/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zh-CN" sz="2200" dirty="0" smtClean="0"/>
              <a:t>Approccio economico funzionale (</a:t>
            </a:r>
            <a:r>
              <a:rPr lang="it-IT" altLang="zh-CN" sz="2200" i="1" dirty="0" err="1" smtClean="0"/>
              <a:t>Parag</a:t>
            </a:r>
            <a:r>
              <a:rPr lang="it-IT" altLang="zh-CN" sz="2200" i="1" dirty="0" smtClean="0"/>
              <a:t> </a:t>
            </a:r>
            <a:r>
              <a:rPr lang="it-IT" altLang="zh-CN" sz="2200" i="1" dirty="0" err="1" smtClean="0"/>
              <a:t>Khanna</a:t>
            </a:r>
            <a:r>
              <a:rPr lang="it-IT" altLang="zh-CN" sz="2200" dirty="0" smtClean="0"/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zh-CN" sz="2200" dirty="0" smtClean="0"/>
              <a:t>Approccio razionale (</a:t>
            </a:r>
            <a:r>
              <a:rPr lang="it-IT" altLang="zh-CN" sz="2200" i="1" dirty="0" smtClean="0"/>
              <a:t>Kissinger</a:t>
            </a:r>
            <a:r>
              <a:rPr lang="it-IT" altLang="zh-CN" sz="2200" dirty="0" smtClean="0"/>
              <a:t>)</a:t>
            </a:r>
          </a:p>
          <a:p>
            <a:pPr algn="just"/>
            <a:endParaRPr lang="zh-CN" altLang="en-US" sz="2200" dirty="0"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4481077"/>
            <a:ext cx="8807992" cy="2188283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1115791" y="2945552"/>
            <a:ext cx="4487661" cy="2077545"/>
            <a:chOff x="3860579" y="1906311"/>
            <a:chExt cx="4487661" cy="2077545"/>
          </a:xfrm>
        </p:grpSpPr>
        <p:pic>
          <p:nvPicPr>
            <p:cNvPr id="15" name="Picture 2" descr="C:\Users\Thinkpad\Desktop\PNG\1_0000_图层-11-副本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79" y="1906311"/>
              <a:ext cx="2542768" cy="2067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uppo 15"/>
            <p:cNvGrpSpPr/>
            <p:nvPr/>
          </p:nvGrpSpPr>
          <p:grpSpPr>
            <a:xfrm>
              <a:off x="4394128" y="1916832"/>
              <a:ext cx="3954112" cy="2067024"/>
              <a:chOff x="4394128" y="2298080"/>
              <a:chExt cx="3954112" cy="2067024"/>
            </a:xfrm>
          </p:grpSpPr>
          <p:pic>
            <p:nvPicPr>
              <p:cNvPr id="17" name="Picture 3" descr="C:\Users\Thinkpad\Desktop\PNG\1_0001_图层-11.pn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5472" y="2298080"/>
                <a:ext cx="2542768" cy="2067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 Box 53"/>
              <p:cNvSpPr txBox="1">
                <a:spLocks noChangeArrowheads="1"/>
              </p:cNvSpPr>
              <p:nvPr/>
            </p:nvSpPr>
            <p:spPr bwMode="auto">
              <a:xfrm>
                <a:off x="4394128" y="2810042"/>
                <a:ext cx="965329" cy="938719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lnSpc>
                    <a:spcPct val="125000"/>
                  </a:lnSpc>
                  <a:defRPr sz="2800" b="1">
                    <a:solidFill>
                      <a:schemeClr val="bg1"/>
                    </a:solidFill>
                    <a:latin typeface="方正古隶简体" pitchFamily="65" charset="-122"/>
                    <a:ea typeface="方正古隶简体" pitchFamily="65" charset="-122"/>
                  </a:defRPr>
                </a:lvl1pPr>
              </a:lstStyle>
              <a:p>
                <a:r>
                  <a:rPr lang="en-US" altLang="zh-CN" sz="4400" dirty="0" smtClean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rPr>
                  <a:t>USA</a:t>
                </a:r>
                <a:endParaRPr lang="en-US" altLang="zh-CN" sz="44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" name="Text Box 53"/>
              <p:cNvSpPr txBox="1">
                <a:spLocks noChangeArrowheads="1"/>
              </p:cNvSpPr>
              <p:nvPr/>
            </p:nvSpPr>
            <p:spPr bwMode="auto">
              <a:xfrm>
                <a:off x="6775598" y="2740649"/>
                <a:ext cx="1013419" cy="843436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lnSpc>
                    <a:spcPct val="125000"/>
                  </a:lnSpc>
                  <a:defRPr sz="2800" b="1">
                    <a:solidFill>
                      <a:schemeClr val="bg1"/>
                    </a:solidFill>
                    <a:latin typeface="方正古隶简体" pitchFamily="65" charset="-122"/>
                    <a:ea typeface="方正古隶简体" pitchFamily="65" charset="-122"/>
                  </a:defRPr>
                </a:lvl1pPr>
              </a:lstStyle>
              <a:p>
                <a:r>
                  <a:rPr lang="en-US" altLang="zh-CN" sz="440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rPr>
                  <a:t>Cina</a:t>
                </a:r>
                <a:endParaRPr lang="en-US" altLang="zh-CN" sz="44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0" name="Gruppo 19"/>
          <p:cNvGrpSpPr/>
          <p:nvPr/>
        </p:nvGrpSpPr>
        <p:grpSpPr>
          <a:xfrm>
            <a:off x="7268933" y="1700808"/>
            <a:ext cx="4947747" cy="5053541"/>
            <a:chOff x="6585961" y="0"/>
            <a:chExt cx="5642379" cy="5890253"/>
          </a:xfrm>
        </p:grpSpPr>
        <p:pic>
          <p:nvPicPr>
            <p:cNvPr id="21" name="图片 6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5961" y="1764500"/>
              <a:ext cx="4490185" cy="2500805"/>
            </a:xfrm>
            <a:prstGeom prst="rect">
              <a:avLst/>
            </a:prstGeom>
          </p:spPr>
        </p:pic>
        <p:pic>
          <p:nvPicPr>
            <p:cNvPr id="22" name="图片 4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3376" y="3222220"/>
              <a:ext cx="912331" cy="1666080"/>
            </a:xfrm>
            <a:prstGeom prst="rect">
              <a:avLst/>
            </a:prstGeom>
          </p:spPr>
        </p:pic>
        <p:pic>
          <p:nvPicPr>
            <p:cNvPr id="23" name="图片 5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3352" y="3922942"/>
              <a:ext cx="2933520" cy="1967311"/>
            </a:xfrm>
            <a:prstGeom prst="rect">
              <a:avLst/>
            </a:prstGeom>
          </p:spPr>
        </p:pic>
        <p:pic>
          <p:nvPicPr>
            <p:cNvPr id="24" name="图片 8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1244" y="0"/>
              <a:ext cx="3747096" cy="4735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180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20"/>
          <p:cNvSpPr txBox="1"/>
          <p:nvPr/>
        </p:nvSpPr>
        <p:spPr>
          <a:xfrm>
            <a:off x="7923028" y="5909210"/>
            <a:ext cx="1728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spc="600">
                <a:solidFill>
                  <a:srgbClr val="C00000"/>
                </a:solidFill>
              </a:defRPr>
            </a:lvl1pPr>
          </a:lstStyle>
          <a:p>
            <a:r>
              <a:rPr lang="en-US" altLang="zh-CN" sz="2000" spc="0" dirty="0"/>
              <a:t>【</a:t>
            </a:r>
            <a:r>
              <a:rPr lang="zh-CN" altLang="en-US" sz="2000" spc="0"/>
              <a:t>一带一路</a:t>
            </a:r>
            <a:r>
              <a:rPr lang="en-US" altLang="zh-CN" sz="2000" spc="0" dirty="0"/>
              <a:t>】</a:t>
            </a:r>
            <a:endParaRPr lang="zh-CN" altLang="en-US" sz="2000" spc="0"/>
          </a:p>
        </p:txBody>
      </p:sp>
      <p:sp>
        <p:nvSpPr>
          <p:cNvPr id="33" name="TextBox 20"/>
          <p:cNvSpPr txBox="1"/>
          <p:nvPr/>
        </p:nvSpPr>
        <p:spPr>
          <a:xfrm>
            <a:off x="9562980" y="5949280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</a:lstStyle>
          <a:p>
            <a:pPr algn="ctr"/>
            <a:r>
              <a:rPr lang="en-US" altLang="zh-CN" sz="1600" b="0" dirty="0">
                <a:solidFill>
                  <a:schemeClr val="bg1">
                    <a:lumMod val="50000"/>
                  </a:schemeClr>
                </a:solidFill>
              </a:rPr>
              <a:t>Belt and Road</a:t>
            </a:r>
            <a:endParaRPr lang="zh-CN" altLang="en-US" sz="1600" b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1" name="Gruppo 40"/>
          <p:cNvGrpSpPr/>
          <p:nvPr/>
        </p:nvGrpSpPr>
        <p:grpSpPr>
          <a:xfrm>
            <a:off x="6384033" y="3140968"/>
            <a:ext cx="3168352" cy="1573489"/>
            <a:chOff x="3860579" y="1906311"/>
            <a:chExt cx="4487661" cy="2077545"/>
          </a:xfrm>
        </p:grpSpPr>
        <p:pic>
          <p:nvPicPr>
            <p:cNvPr id="42" name="Picture 2" descr="C:\Users\Thinkpad\Desktop\PNG\1_0000_图层-11-副本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79" y="1906311"/>
              <a:ext cx="2542768" cy="2067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3" name="Gruppo 42"/>
            <p:cNvGrpSpPr/>
            <p:nvPr/>
          </p:nvGrpSpPr>
          <p:grpSpPr>
            <a:xfrm>
              <a:off x="4172488" y="1916832"/>
              <a:ext cx="4175752" cy="2067024"/>
              <a:chOff x="4172488" y="2298080"/>
              <a:chExt cx="4175752" cy="2067024"/>
            </a:xfrm>
          </p:grpSpPr>
          <p:pic>
            <p:nvPicPr>
              <p:cNvPr id="44" name="Picture 3" descr="C:\Users\Thinkpad\Desktop\PNG\1_0001_图层-11.png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5472" y="2298080"/>
                <a:ext cx="2542768" cy="2067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Text Box 53"/>
              <p:cNvSpPr txBox="1">
                <a:spLocks noChangeArrowheads="1"/>
              </p:cNvSpPr>
              <p:nvPr/>
            </p:nvSpPr>
            <p:spPr bwMode="auto">
              <a:xfrm>
                <a:off x="4172488" y="2667860"/>
                <a:ext cx="1013418" cy="843436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lnSpc>
                    <a:spcPct val="125000"/>
                  </a:lnSpc>
                  <a:defRPr sz="2800" b="1">
                    <a:solidFill>
                      <a:schemeClr val="bg1"/>
                    </a:solidFill>
                    <a:latin typeface="方正古隶简体" pitchFamily="65" charset="-122"/>
                    <a:ea typeface="方正古隶简体" pitchFamily="65" charset="-122"/>
                  </a:defRPr>
                </a:lvl1pPr>
              </a:lstStyle>
              <a:p>
                <a:r>
                  <a:rPr lang="en-US" altLang="zh-CN" sz="440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rPr>
                  <a:t>Cina</a:t>
                </a:r>
                <a:endParaRPr lang="en-US" altLang="zh-CN" sz="44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6" name="Text Box 53"/>
              <p:cNvSpPr txBox="1">
                <a:spLocks noChangeArrowheads="1"/>
              </p:cNvSpPr>
              <p:nvPr/>
            </p:nvSpPr>
            <p:spPr bwMode="auto">
              <a:xfrm>
                <a:off x="6941060" y="2667860"/>
                <a:ext cx="675185" cy="843436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lnSpc>
                    <a:spcPct val="125000"/>
                  </a:lnSpc>
                  <a:defRPr sz="2800" b="1">
                    <a:solidFill>
                      <a:schemeClr val="bg1"/>
                    </a:solidFill>
                    <a:latin typeface="方正古隶简体" pitchFamily="65" charset="-122"/>
                    <a:ea typeface="方正古隶简体" pitchFamily="65" charset="-122"/>
                  </a:defRPr>
                </a:lvl1pPr>
              </a:lstStyle>
              <a:p>
                <a:r>
                  <a:rPr lang="en-US" altLang="zh-CN" sz="4400" dirty="0" smtClean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rPr>
                  <a:t>UE</a:t>
                </a:r>
                <a:endParaRPr lang="en-US" altLang="zh-CN" sz="44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0" name="Gruppo 19"/>
          <p:cNvGrpSpPr/>
          <p:nvPr/>
        </p:nvGrpSpPr>
        <p:grpSpPr>
          <a:xfrm>
            <a:off x="6099866" y="116632"/>
            <a:ext cx="5612758" cy="6192688"/>
            <a:chOff x="6099866" y="116632"/>
            <a:chExt cx="5612758" cy="6192688"/>
          </a:xfrm>
        </p:grpSpPr>
        <p:grpSp>
          <p:nvGrpSpPr>
            <p:cNvPr id="3" name="Gruppo 2"/>
            <p:cNvGrpSpPr/>
            <p:nvPr/>
          </p:nvGrpSpPr>
          <p:grpSpPr>
            <a:xfrm>
              <a:off x="6099866" y="116632"/>
              <a:ext cx="5612758" cy="6192688"/>
              <a:chOff x="1332471" y="332656"/>
              <a:chExt cx="8210395" cy="6666792"/>
            </a:xfrm>
          </p:grpSpPr>
          <p:sp>
            <p:nvSpPr>
              <p:cNvPr id="29" name="任意多边形 28"/>
              <p:cNvSpPr/>
              <p:nvPr/>
            </p:nvSpPr>
            <p:spPr>
              <a:xfrm>
                <a:off x="1332471" y="1426145"/>
                <a:ext cx="4734696" cy="1387178"/>
              </a:xfrm>
              <a:custGeom>
                <a:avLst/>
                <a:gdLst>
                  <a:gd name="connsiteX0" fmla="*/ 44872 w 1141858"/>
                  <a:gd name="connsiteY0" fmla="*/ 108552 h 2952328"/>
                  <a:gd name="connsiteX1" fmla="*/ 44872 w 1141858"/>
                  <a:gd name="connsiteY1" fmla="*/ 2843776 h 2952328"/>
                  <a:gd name="connsiteX2" fmla="*/ 1096988 w 1141858"/>
                  <a:gd name="connsiteY2" fmla="*/ 2843776 h 2952328"/>
                  <a:gd name="connsiteX3" fmla="*/ 1096988 w 1141858"/>
                  <a:gd name="connsiteY3" fmla="*/ 108552 h 2952328"/>
                  <a:gd name="connsiteX4" fmla="*/ 0 w 1141858"/>
                  <a:gd name="connsiteY4" fmla="*/ 0 h 2952328"/>
                  <a:gd name="connsiteX5" fmla="*/ 1141858 w 1141858"/>
                  <a:gd name="connsiteY5" fmla="*/ 0 h 2952328"/>
                  <a:gd name="connsiteX6" fmla="*/ 1141858 w 1141858"/>
                  <a:gd name="connsiteY6" fmla="*/ 2952328 h 2952328"/>
                  <a:gd name="connsiteX7" fmla="*/ 0 w 1141858"/>
                  <a:gd name="connsiteY7" fmla="*/ 2952328 h 295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1858" h="2952328">
                    <a:moveTo>
                      <a:pt x="44872" y="108552"/>
                    </a:moveTo>
                    <a:lnTo>
                      <a:pt x="44872" y="2843776"/>
                    </a:lnTo>
                    <a:lnTo>
                      <a:pt x="1096988" y="2843776"/>
                    </a:lnTo>
                    <a:lnTo>
                      <a:pt x="1096988" y="108552"/>
                    </a:lnTo>
                    <a:close/>
                    <a:moveTo>
                      <a:pt x="0" y="0"/>
                    </a:moveTo>
                    <a:lnTo>
                      <a:pt x="1141858" y="0"/>
                    </a:lnTo>
                    <a:lnTo>
                      <a:pt x="1141858" y="2952328"/>
                    </a:lnTo>
                    <a:lnTo>
                      <a:pt x="0" y="2952328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76200">
                    <a:solidFill>
                      <a:schemeClr val="tx1"/>
                    </a:solidFill>
                  </a:ln>
                </a:endParaRPr>
              </a:p>
            </p:txBody>
          </p:sp>
          <p:grpSp>
            <p:nvGrpSpPr>
              <p:cNvPr id="2" name="Gruppo 1"/>
              <p:cNvGrpSpPr/>
              <p:nvPr/>
            </p:nvGrpSpPr>
            <p:grpSpPr>
              <a:xfrm>
                <a:off x="6383412" y="332656"/>
                <a:ext cx="3159454" cy="1656184"/>
                <a:chOff x="6363311" y="1412775"/>
                <a:chExt cx="3159454" cy="1656184"/>
              </a:xfrm>
            </p:grpSpPr>
            <p:grpSp>
              <p:nvGrpSpPr>
                <p:cNvPr id="9" name="组合 8"/>
                <p:cNvGrpSpPr/>
                <p:nvPr/>
              </p:nvGrpSpPr>
              <p:grpSpPr>
                <a:xfrm>
                  <a:off x="8481303" y="1412775"/>
                  <a:ext cx="1041462" cy="1656184"/>
                  <a:chOff x="9434252" y="1556792"/>
                  <a:chExt cx="1041462" cy="1656184"/>
                </a:xfrm>
              </p:grpSpPr>
              <p:sp>
                <p:nvSpPr>
                  <p:cNvPr id="10" name="文本框 9"/>
                  <p:cNvSpPr txBox="1"/>
                  <p:nvPr/>
                </p:nvSpPr>
                <p:spPr>
                  <a:xfrm>
                    <a:off x="9434252" y="1556792"/>
                    <a:ext cx="800219" cy="1656184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r"/>
                    <a:r>
                      <a:rPr lang="en-US" altLang="zh-CN" sz="4000" spc="-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【      】</a:t>
                    </a:r>
                    <a:endParaRPr lang="zh-CN" altLang="en-US" sz="4000" spc="-3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1" name="文本框 10"/>
                  <p:cNvSpPr txBox="1"/>
                  <p:nvPr/>
                </p:nvSpPr>
                <p:spPr>
                  <a:xfrm>
                    <a:off x="9552384" y="1844824"/>
                    <a:ext cx="923330" cy="707886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>
                    <a:spAutoFit/>
                  </a:bodyPr>
                  <a:lstStyle/>
                  <a:p>
                    <a:r>
                      <a:rPr lang="zh-CN" altLang="it-IT" sz="4000" spc="-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三</a:t>
                    </a:r>
                    <a:endParaRPr lang="zh-CN" altLang="en-US" sz="4000" spc="-3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12" name="组合 11"/>
                <p:cNvGrpSpPr/>
                <p:nvPr/>
              </p:nvGrpSpPr>
              <p:grpSpPr>
                <a:xfrm>
                  <a:off x="7422307" y="1412775"/>
                  <a:ext cx="1041462" cy="1656184"/>
                  <a:chOff x="9434252" y="1556792"/>
                  <a:chExt cx="1041462" cy="1656184"/>
                </a:xfrm>
              </p:grpSpPr>
              <p:sp>
                <p:nvSpPr>
                  <p:cNvPr id="13" name="文本框 12"/>
                  <p:cNvSpPr txBox="1"/>
                  <p:nvPr/>
                </p:nvSpPr>
                <p:spPr>
                  <a:xfrm>
                    <a:off x="9434252" y="1556792"/>
                    <a:ext cx="800219" cy="1656184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r"/>
                    <a:r>
                      <a:rPr lang="en-US" altLang="zh-CN" sz="4000" spc="-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【      】</a:t>
                    </a:r>
                    <a:endParaRPr lang="zh-CN" altLang="en-US" sz="4000" spc="-3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4" name="文本框 13"/>
                  <p:cNvSpPr txBox="1"/>
                  <p:nvPr/>
                </p:nvSpPr>
                <p:spPr>
                  <a:xfrm>
                    <a:off x="9552384" y="1844824"/>
                    <a:ext cx="923330" cy="707886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>
                    <a:spAutoFit/>
                  </a:bodyPr>
                  <a:lstStyle/>
                  <a:p>
                    <a:r>
                      <a:rPr lang="zh-CN" altLang="it-IT" sz="4000" spc="-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兩</a:t>
                    </a:r>
                    <a:endParaRPr lang="zh-CN" altLang="en-US" sz="4000" spc="-3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15" name="组合 14"/>
                <p:cNvGrpSpPr/>
                <p:nvPr/>
              </p:nvGrpSpPr>
              <p:grpSpPr>
                <a:xfrm>
                  <a:off x="6363311" y="1412775"/>
                  <a:ext cx="1041462" cy="1656184"/>
                  <a:chOff x="9434252" y="1556792"/>
                  <a:chExt cx="1041462" cy="1656184"/>
                </a:xfrm>
              </p:grpSpPr>
              <p:sp>
                <p:nvSpPr>
                  <p:cNvPr id="16" name="文本框 15"/>
                  <p:cNvSpPr txBox="1"/>
                  <p:nvPr/>
                </p:nvSpPr>
                <p:spPr>
                  <a:xfrm>
                    <a:off x="9434252" y="1556792"/>
                    <a:ext cx="800219" cy="1656184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r"/>
                    <a:r>
                      <a:rPr lang="en-US" altLang="zh-CN" sz="4000" spc="-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【      】</a:t>
                    </a:r>
                    <a:endParaRPr lang="zh-CN" altLang="en-US" sz="4000" spc="-3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7" name="文本框 16"/>
                  <p:cNvSpPr txBox="1"/>
                  <p:nvPr/>
                </p:nvSpPr>
                <p:spPr>
                  <a:xfrm>
                    <a:off x="9552384" y="1844824"/>
                    <a:ext cx="923330" cy="707886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>
                    <a:spAutoFit/>
                  </a:bodyPr>
                  <a:lstStyle/>
                  <a:p>
                    <a:r>
                      <a:rPr lang="it-IT" altLang="zh-CN" sz="4000" spc="-3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—</a:t>
                    </a:r>
                    <a:endParaRPr lang="zh-CN" altLang="en-US" sz="4000" spc="-3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</p:grpSp>
          <p:sp>
            <p:nvSpPr>
              <p:cNvPr id="22" name="文本框 21"/>
              <p:cNvSpPr txBox="1"/>
              <p:nvPr/>
            </p:nvSpPr>
            <p:spPr>
              <a:xfrm>
                <a:off x="8629908" y="2343027"/>
                <a:ext cx="859730" cy="4656421"/>
              </a:xfrm>
              <a:prstGeom prst="rect">
                <a:avLst/>
              </a:prstGeom>
              <a:noFill/>
            </p:spPr>
            <p:txBody>
              <a:bodyPr vert="wordArtVert" wrap="square" rtlCol="0">
                <a:spAutoFit/>
              </a:bodyPr>
              <a:lstStyle/>
              <a:p>
                <a:r>
                  <a:rPr lang="it-IT" altLang="zh-CN" dirty="0" smtClean="0"/>
                  <a:t>Tra popoli</a:t>
                </a:r>
                <a:endParaRPr lang="zh-CN" altLang="en-US" dirty="0"/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7563416" y="2332001"/>
                <a:ext cx="859730" cy="3969757"/>
              </a:xfrm>
              <a:prstGeom prst="rect">
                <a:avLst/>
              </a:prstGeom>
              <a:noFill/>
            </p:spPr>
            <p:txBody>
              <a:bodyPr vert="wordArtVert" wrap="square" rtlCol="0">
                <a:spAutoFit/>
              </a:bodyPr>
              <a:lstStyle/>
              <a:p>
                <a:r>
                  <a:rPr lang="it-IT" altLang="zh-CN" dirty="0" smtClean="0"/>
                  <a:t>Economico</a:t>
                </a:r>
                <a:endParaRPr lang="zh-CN" altLang="en-US" dirty="0"/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6501543" y="2353274"/>
                <a:ext cx="859730" cy="3793446"/>
              </a:xfrm>
              <a:prstGeom prst="rect">
                <a:avLst/>
              </a:prstGeom>
              <a:noFill/>
            </p:spPr>
            <p:txBody>
              <a:bodyPr vert="wordArtVert" wrap="square" rtlCol="0">
                <a:spAutoFit/>
              </a:bodyPr>
              <a:lstStyle/>
              <a:p>
                <a:r>
                  <a:rPr lang="it-IT" altLang="zh-CN" dirty="0" smtClean="0"/>
                  <a:t>Politico</a:t>
                </a:r>
              </a:p>
            </p:txBody>
          </p:sp>
        </p:grpSp>
        <p:sp>
          <p:nvSpPr>
            <p:cNvPr id="18" name="CasellaDiTesto 17"/>
            <p:cNvSpPr txBox="1"/>
            <p:nvPr/>
          </p:nvSpPr>
          <p:spPr>
            <a:xfrm>
              <a:off x="6492038" y="1196752"/>
              <a:ext cx="24842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it-IT" sz="4400" dirty="0"/>
                <a:t>關係管理</a:t>
              </a:r>
              <a:endParaRPr lang="it-IT" sz="4400" dirty="0"/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10097742" y="1412776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DIALOGO</a:t>
            </a:r>
            <a:endParaRPr lang="it-IT" b="1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6528048" y="1916832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 smtClean="0"/>
              <a:t>GOVERNANCE DELLE RELAZIONI</a:t>
            </a:r>
            <a:endParaRPr lang="it-IT" sz="1800" dirty="0"/>
          </a:p>
        </p:txBody>
      </p:sp>
      <p:sp>
        <p:nvSpPr>
          <p:cNvPr id="35" name="TextBox 11"/>
          <p:cNvSpPr txBox="1"/>
          <p:nvPr/>
        </p:nvSpPr>
        <p:spPr>
          <a:xfrm>
            <a:off x="47328" y="-27384"/>
            <a:ext cx="9577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200" spc="-150">
                <a:latin typeface="方正大黑_GBK" pitchFamily="65" charset="-122"/>
                <a:ea typeface="方正大黑_GBK" pitchFamily="65" charset="-122"/>
              </a:defRPr>
            </a:lvl1pPr>
          </a:lstStyle>
          <a:p>
            <a:pPr defTabSz="1219140">
              <a:defRPr/>
            </a:pPr>
            <a:r>
              <a:rPr lang="zh-CN" altLang="en-US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一带一路</a:t>
            </a:r>
            <a:r>
              <a:rPr kumimoji="0" lang="en-US" altLang="zh-CN" sz="3600" b="1" i="0" u="none" strike="noStrike" kern="0" cap="none" spc="-15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The Belt and </a:t>
            </a:r>
            <a:r>
              <a:rPr kumimoji="0" lang="en-US" altLang="zh-CN" sz="3600" b="1" i="0" u="none" strike="noStrike" kern="0" cap="none" spc="-15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Road Initiative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600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4840"/>
            <a:ext cx="7203691" cy="4152432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8406290" y="1619576"/>
            <a:ext cx="236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zh-CN" dirty="0" smtClean="0">
                <a:latin typeface="+mj-ea"/>
                <a:ea typeface="+mj-ea"/>
              </a:rPr>
              <a:t>Geografico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406290" y="2842445"/>
            <a:ext cx="236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zh-CN" dirty="0" smtClean="0">
                <a:latin typeface="+mj-ea"/>
              </a:rPr>
              <a:t>Istituzionale</a:t>
            </a:r>
            <a:endParaRPr lang="zh-CN" altLang="en-US" dirty="0">
              <a:latin typeface="+mj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406290" y="4065316"/>
            <a:ext cx="236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zh-CN" dirty="0" smtClean="0">
                <a:latin typeface="+mj-ea"/>
              </a:rPr>
              <a:t>Politico</a:t>
            </a:r>
            <a:endParaRPr lang="zh-CN" altLang="en-US" dirty="0">
              <a:latin typeface="+mj-ea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604" y="1447800"/>
            <a:ext cx="1178773" cy="1178773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7503748" y="1619576"/>
            <a:ext cx="602497" cy="64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zh-CN" sz="3612">
                <a:latin typeface="华文隶书" panose="02010800040101010101" pitchFamily="2" charset="-122"/>
                <a:ea typeface="华文隶书" panose="02010800040101010101" pitchFamily="2" charset="-122"/>
                <a:cs typeface="经典繁方篆" panose="02010609000101010101" pitchFamily="49" charset="-122"/>
              </a:rPr>
              <a:t>1</a:t>
            </a:r>
            <a:endParaRPr lang="zh-CN" altLang="en-US" sz="3612">
              <a:latin typeface="华文隶书" panose="02010800040101010101" pitchFamily="2" charset="-122"/>
              <a:ea typeface="华文隶书" panose="02010800040101010101" pitchFamily="2" charset="-122"/>
              <a:cs typeface="经典繁方篆" panose="02010609000101010101" pitchFamily="49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604" y="2626573"/>
            <a:ext cx="1178773" cy="117877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7503748" y="2798349"/>
            <a:ext cx="602497" cy="64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zh-CN" sz="3612">
                <a:latin typeface="华文隶书" panose="02010800040101010101" pitchFamily="2" charset="-122"/>
                <a:ea typeface="华文隶书" panose="02010800040101010101" pitchFamily="2" charset="-122"/>
                <a:cs typeface="经典繁方篆" panose="02010609000101010101" pitchFamily="49" charset="-122"/>
              </a:rPr>
              <a:t>2</a:t>
            </a:r>
            <a:endParaRPr lang="zh-CN" altLang="en-US" sz="3612">
              <a:latin typeface="华文隶书" panose="02010800040101010101" pitchFamily="2" charset="-122"/>
              <a:ea typeface="华文隶书" panose="02010800040101010101" pitchFamily="2" charset="-122"/>
              <a:cs typeface="经典繁方篆" panose="02010609000101010101" pitchFamily="49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604" y="3860377"/>
            <a:ext cx="1178773" cy="1178773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7503748" y="4032152"/>
            <a:ext cx="602497" cy="64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zh-CN" sz="3612">
                <a:latin typeface="华文隶书" panose="02010800040101010101" pitchFamily="2" charset="-122"/>
                <a:ea typeface="华文隶书" panose="02010800040101010101" pitchFamily="2" charset="-122"/>
                <a:cs typeface="经典繁方篆" panose="02010609000101010101" pitchFamily="49" charset="-122"/>
              </a:rPr>
              <a:t>3</a:t>
            </a:r>
            <a:endParaRPr lang="zh-CN" altLang="en-US" sz="3612">
              <a:latin typeface="华文隶书" panose="02010800040101010101" pitchFamily="2" charset="-122"/>
              <a:ea typeface="华文隶书" panose="02010800040101010101" pitchFamily="2" charset="-122"/>
              <a:cs typeface="经典繁方篆" panose="02010609000101010101" pitchFamily="49" charset="-122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1343472" y="353861"/>
            <a:ext cx="9865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200" spc="-150">
                <a:latin typeface="方正大黑_GBK" pitchFamily="65" charset="-122"/>
                <a:ea typeface="方正大黑_GBK" pitchFamily="65" charset="-122"/>
              </a:defRPr>
            </a:lvl1pPr>
          </a:lstStyle>
          <a:p>
            <a:pPr defTabSz="1219140">
              <a:defRPr/>
            </a:pPr>
            <a:r>
              <a:rPr lang="zh-CN" altLang="en-US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一带一路</a:t>
            </a:r>
            <a:r>
              <a:rPr kumimoji="0" lang="en-US" altLang="zh-CN" sz="3600" b="1" i="0" u="none" strike="noStrike" kern="0" cap="none" spc="-15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The Belt and </a:t>
            </a:r>
            <a:r>
              <a:rPr kumimoji="0" lang="en-US" altLang="zh-CN" sz="3600" b="1" i="0" u="none" strike="noStrike" kern="0" cap="none" spc="-15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Road Initiative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007768" y="1124744"/>
            <a:ext cx="2622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Impatti in ambito UE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950"/>
                            </p:stCondLst>
                            <p:childTnLst>
                              <p:par>
                                <p:cTn id="4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3" grpId="0" build="p"/>
      <p:bldP spid="28" grpId="0" build="p"/>
      <p:bldP spid="30" grpId="0"/>
      <p:bldP spid="32" grpId="0"/>
      <p:bldP spid="34" grpId="0"/>
      <p:bldP spid="1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Thinkpad\Desktop\PNG\1_0003_渐变映射-2-副本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6768" y="753630"/>
            <a:ext cx="362452" cy="3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ine 120"/>
          <p:cNvSpPr>
            <a:spLocks noChangeShapeType="1"/>
          </p:cNvSpPr>
          <p:nvPr/>
        </p:nvSpPr>
        <p:spPr bwMode="auto">
          <a:xfrm flipV="1">
            <a:off x="5079255" y="3245964"/>
            <a:ext cx="1523530" cy="1066471"/>
          </a:xfrm>
          <a:prstGeom prst="line">
            <a:avLst/>
          </a:prstGeom>
          <a:noFill/>
          <a:ln w="31750" cap="rnd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843">
              <a:latin typeface="+mj-ea"/>
              <a:ea typeface="+mj-ea"/>
            </a:endParaRPr>
          </a:p>
        </p:txBody>
      </p:sp>
      <p:sp>
        <p:nvSpPr>
          <p:cNvPr id="22" name="Line 119"/>
          <p:cNvSpPr>
            <a:spLocks noChangeShapeType="1"/>
          </p:cNvSpPr>
          <p:nvPr/>
        </p:nvSpPr>
        <p:spPr bwMode="auto">
          <a:xfrm flipV="1">
            <a:off x="3149451" y="4540965"/>
            <a:ext cx="1523530" cy="1066471"/>
          </a:xfrm>
          <a:prstGeom prst="line">
            <a:avLst/>
          </a:prstGeom>
          <a:noFill/>
          <a:ln w="31750" cap="rnd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843">
              <a:latin typeface="+mj-ea"/>
              <a:ea typeface="+mj-ea"/>
            </a:endParaRPr>
          </a:p>
        </p:txBody>
      </p:sp>
      <p:pic>
        <p:nvPicPr>
          <p:cNvPr id="26" name="Picture 116" descr="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1804" y="2943375"/>
            <a:ext cx="1218824" cy="8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18" descr="6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9493" y="5150377"/>
            <a:ext cx="1220939" cy="83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Line 121"/>
          <p:cNvSpPr>
            <a:spLocks noChangeShapeType="1"/>
          </p:cNvSpPr>
          <p:nvPr/>
        </p:nvSpPr>
        <p:spPr bwMode="auto">
          <a:xfrm flipV="1">
            <a:off x="6704354" y="2253556"/>
            <a:ext cx="1320392" cy="916233"/>
          </a:xfrm>
          <a:prstGeom prst="line">
            <a:avLst/>
          </a:prstGeom>
          <a:noFill/>
          <a:ln w="31750" cap="rnd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843">
              <a:latin typeface="+mj-ea"/>
              <a:ea typeface="+mj-ea"/>
            </a:endParaRPr>
          </a:p>
        </p:txBody>
      </p:sp>
      <p:pic>
        <p:nvPicPr>
          <p:cNvPr id="31" name="Picture 117" descr="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274" y="4007730"/>
            <a:ext cx="1218824" cy="83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3" descr="83"/>
          <p:cNvPicPr>
            <a:picLocks noChangeAspect="1" noChangeArrowheads="1"/>
          </p:cNvPicPr>
          <p:nvPr/>
        </p:nvPicPr>
        <p:blipFill>
          <a:blip r:embed="rId7" cstate="print">
            <a:lum brigh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3962" y="1720320"/>
            <a:ext cx="2173147" cy="68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124"/>
          <p:cNvSpPr>
            <a:spLocks noChangeArrowheads="1"/>
          </p:cNvSpPr>
          <p:nvPr/>
        </p:nvSpPr>
        <p:spPr bwMode="auto">
          <a:xfrm>
            <a:off x="5879976" y="1768908"/>
            <a:ext cx="1218824" cy="51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20" tIns="54410" rIns="108820" bIns="54410" anchor="ctr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7988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3963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t-IT" altLang="zh-CN" sz="2399" b="1" baseline="0" dirty="0" smtClean="0">
                <a:solidFill>
                  <a:srgbClr val="FFFFFF"/>
                </a:solidFill>
                <a:latin typeface="+mj-ea"/>
                <a:ea typeface="+mj-ea"/>
              </a:rPr>
              <a:t>Limite</a:t>
            </a:r>
            <a:endParaRPr lang="zh-CN" altLang="en-US" sz="2399" b="1" baseline="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pic>
        <p:nvPicPr>
          <p:cNvPr id="34" name="Picture 125" descr="83"/>
          <p:cNvPicPr>
            <a:picLocks noChangeAspect="1" noChangeArrowheads="1"/>
          </p:cNvPicPr>
          <p:nvPr/>
        </p:nvPicPr>
        <p:blipFill>
          <a:blip r:embed="rId7" cstate="print">
            <a:lum brigh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0432" y="2786790"/>
            <a:ext cx="2173147" cy="68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26"/>
          <p:cNvSpPr>
            <a:spLocks noChangeArrowheads="1"/>
          </p:cNvSpPr>
          <p:nvPr/>
        </p:nvSpPr>
        <p:spPr bwMode="auto">
          <a:xfrm>
            <a:off x="3958509" y="2817136"/>
            <a:ext cx="1777451" cy="55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20" tIns="54410" rIns="108820" bIns="54410" anchor="ctr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7988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3963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t-IT" altLang="zh-CN" sz="2399" b="1" dirty="0" smtClean="0">
                <a:solidFill>
                  <a:srgbClr val="FFFFFF"/>
                </a:solidFill>
                <a:latin typeface="+mj-ea"/>
              </a:rPr>
              <a:t>Carattere</a:t>
            </a:r>
            <a:endParaRPr lang="zh-CN" altLang="en-US" sz="2399" b="1" baseline="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pic>
        <p:nvPicPr>
          <p:cNvPr id="40" name="Picture 127" descr="83"/>
          <p:cNvPicPr>
            <a:picLocks noChangeAspect="1" noChangeArrowheads="1"/>
          </p:cNvPicPr>
          <p:nvPr/>
        </p:nvPicPr>
        <p:blipFill>
          <a:blip r:embed="rId7" cstate="print">
            <a:lum brigh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6355" y="3700909"/>
            <a:ext cx="2175262" cy="68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128"/>
          <p:cNvSpPr>
            <a:spLocks noChangeArrowheads="1"/>
          </p:cNvSpPr>
          <p:nvPr/>
        </p:nvSpPr>
        <p:spPr bwMode="auto">
          <a:xfrm>
            <a:off x="2380678" y="3731254"/>
            <a:ext cx="2131146" cy="55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20" tIns="54410" rIns="108820" bIns="54410" anchor="ctr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7988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3963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t-IT" altLang="zh-CN" sz="2399" b="1" dirty="0" smtClean="0">
                <a:solidFill>
                  <a:srgbClr val="FFFFFF"/>
                </a:solidFill>
                <a:latin typeface="+mj-ea"/>
              </a:rPr>
              <a:t>Ambizioni</a:t>
            </a:r>
            <a:endParaRPr lang="zh-CN" altLang="en-US" sz="2399" b="1" baseline="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pic>
        <p:nvPicPr>
          <p:cNvPr id="42" name="Picture 129" descr="83"/>
          <p:cNvPicPr>
            <a:picLocks noChangeAspect="1" noChangeArrowheads="1"/>
          </p:cNvPicPr>
          <p:nvPr/>
        </p:nvPicPr>
        <p:blipFill>
          <a:blip r:embed="rId7" cstate="print">
            <a:lum brigh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483" y="4998024"/>
            <a:ext cx="2175262" cy="68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130"/>
          <p:cNvSpPr>
            <a:spLocks noChangeArrowheads="1"/>
          </p:cNvSpPr>
          <p:nvPr/>
        </p:nvSpPr>
        <p:spPr bwMode="auto">
          <a:xfrm>
            <a:off x="767408" y="5108295"/>
            <a:ext cx="1730311" cy="55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20" tIns="54410" rIns="108820" bIns="54410" anchor="ctr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7988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3963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t-IT" altLang="zh-CN" sz="2399" b="1" baseline="0" dirty="0" smtClean="0">
                <a:solidFill>
                  <a:srgbClr val="FFFFFF"/>
                </a:solidFill>
                <a:latin typeface="+mj-ea"/>
                <a:ea typeface="+mj-ea"/>
              </a:rPr>
              <a:t>Tradizioni</a:t>
            </a:r>
            <a:endParaRPr lang="zh-CN" altLang="en-US" sz="2399" b="1" baseline="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46" name="Rectangle 131"/>
          <p:cNvSpPr>
            <a:spLocks noChangeArrowheads="1"/>
          </p:cNvSpPr>
          <p:nvPr/>
        </p:nvSpPr>
        <p:spPr bwMode="auto">
          <a:xfrm>
            <a:off x="8126314" y="2595274"/>
            <a:ext cx="3226269" cy="44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20" tIns="54410" rIns="108820" bIns="54410" anchor="ctr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7988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3963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it-IT" altLang="zh-CN" sz="1800" b="1" dirty="0" smtClean="0">
                <a:solidFill>
                  <a:srgbClr val="000000"/>
                </a:solidFill>
                <a:latin typeface="+mj-ea"/>
                <a:ea typeface="+mj-ea"/>
              </a:rPr>
              <a:t>Egemonia USA nel Pacifico</a:t>
            </a:r>
            <a:endParaRPr lang="zh-CN" altLang="en-US" sz="1800" b="1" baseline="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47" name="Rectangle 132"/>
          <p:cNvSpPr>
            <a:spLocks noChangeArrowheads="1"/>
          </p:cNvSpPr>
          <p:nvPr/>
        </p:nvSpPr>
        <p:spPr bwMode="auto">
          <a:xfrm>
            <a:off x="6602784" y="3510807"/>
            <a:ext cx="3885703" cy="74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20" tIns="54410" rIns="108820" bIns="54410" anchor="ctr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7988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3963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it-IT" altLang="zh-CN" sz="1800" b="1" dirty="0" smtClean="0">
                <a:solidFill>
                  <a:srgbClr val="000000"/>
                </a:solidFill>
                <a:latin typeface="+mj-ea"/>
              </a:rPr>
              <a:t>Flessibile, dinamica, pragmatica ed assertiva in politica estera</a:t>
            </a:r>
            <a:endParaRPr lang="zh-CN" altLang="en-US" sz="1866" b="1" baseline="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48" name="Rectangle 133"/>
          <p:cNvSpPr>
            <a:spLocks noChangeArrowheads="1"/>
          </p:cNvSpPr>
          <p:nvPr/>
        </p:nvSpPr>
        <p:spPr bwMode="auto">
          <a:xfrm>
            <a:off x="5180824" y="4570482"/>
            <a:ext cx="3651480" cy="77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20" tIns="54410" rIns="108820" bIns="54410" anchor="ctr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7988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3963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it-IT" altLang="zh-CN" sz="1800" b="1" dirty="0" smtClean="0">
                <a:solidFill>
                  <a:srgbClr val="000000"/>
                </a:solidFill>
                <a:latin typeface="+mj-ea"/>
              </a:rPr>
              <a:t>La Cina è ora desiderosa di affermarsi come </a:t>
            </a:r>
            <a:r>
              <a:rPr lang="it-IT" altLang="zh-CN" sz="1800" b="1" i="1" dirty="0" smtClean="0">
                <a:solidFill>
                  <a:srgbClr val="000000"/>
                </a:solidFill>
                <a:latin typeface="+mj-ea"/>
              </a:rPr>
              <a:t>leader </a:t>
            </a:r>
            <a:r>
              <a:rPr lang="it-IT" altLang="zh-CN" sz="1800" b="1" dirty="0" smtClean="0">
                <a:solidFill>
                  <a:srgbClr val="000000"/>
                </a:solidFill>
                <a:latin typeface="+mj-ea"/>
              </a:rPr>
              <a:t>in Asia</a:t>
            </a:r>
            <a:endParaRPr lang="zh-CN" altLang="en-US" sz="1866" b="1" baseline="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49" name="Rectangle 134"/>
          <p:cNvSpPr>
            <a:spLocks noChangeArrowheads="1"/>
          </p:cNvSpPr>
          <p:nvPr/>
        </p:nvSpPr>
        <p:spPr bwMode="auto">
          <a:xfrm>
            <a:off x="3791744" y="5470750"/>
            <a:ext cx="4469022" cy="110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20" tIns="54410" rIns="108820" bIns="54410" anchor="ctr">
            <a:spAutoFit/>
          </a:bodyPr>
          <a:lstStyle/>
          <a:p>
            <a:pPr defTabSz="815975">
              <a:lnSpc>
                <a:spcPct val="120000"/>
              </a:lnSpc>
            </a:pPr>
            <a:r>
              <a:rPr lang="it-IT" sz="1800" b="1" dirty="0">
                <a:solidFill>
                  <a:srgbClr val="000000"/>
                </a:solidFill>
                <a:latin typeface="+mj-ea"/>
              </a:rPr>
              <a:t>La Cina è un paese che ha da tempo definito in modo chiaro la propria identità </a:t>
            </a:r>
            <a:r>
              <a:rPr lang="it-IT" sz="1800" b="1" dirty="0" smtClean="0">
                <a:solidFill>
                  <a:srgbClr val="000000"/>
                </a:solidFill>
                <a:latin typeface="+mj-ea"/>
              </a:rPr>
              <a:t>spaziale e culturale</a:t>
            </a:r>
            <a:endParaRPr lang="zh-CN" altLang="en-US" sz="1800" b="1" dirty="0">
              <a:solidFill>
                <a:srgbClr val="000000"/>
              </a:solidFill>
              <a:latin typeface="+mj-ea"/>
            </a:endParaRPr>
          </a:p>
        </p:txBody>
      </p:sp>
      <p:pic>
        <p:nvPicPr>
          <p:cNvPr id="50" name="Picture 115" descr="6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6903" y="1447353"/>
            <a:ext cx="1726667" cy="11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37" descr="46"/>
          <p:cNvPicPr>
            <a:picLocks noChangeAspect="1" noChangeArrowheads="1"/>
          </p:cNvPicPr>
          <p:nvPr/>
        </p:nvPicPr>
        <p:blipFill>
          <a:blip r:embed="rId9" cstate="print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9257" y="2711672"/>
            <a:ext cx="2387423" cy="42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1"/>
          <p:cNvSpPr txBox="1"/>
          <p:nvPr/>
        </p:nvSpPr>
        <p:spPr>
          <a:xfrm>
            <a:off x="1343472" y="353861"/>
            <a:ext cx="8064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200" spc="-150">
                <a:latin typeface="方正大黑_GBK" pitchFamily="65" charset="-122"/>
                <a:ea typeface="方正大黑_GBK" pitchFamily="65" charset="-122"/>
              </a:defRPr>
            </a:lvl1pPr>
          </a:lstStyle>
          <a:p>
            <a:pPr defTabSz="1219140">
              <a:defRPr/>
            </a:pPr>
            <a:r>
              <a:rPr lang="zh-CN" altLang="en-US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一带一路</a:t>
            </a:r>
            <a:r>
              <a:rPr kumimoji="0" lang="en-US" altLang="zh-CN" sz="3600" b="1" i="0" u="none" strike="noStrike" kern="0" cap="none" spc="-15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The Belt and </a:t>
            </a:r>
            <a:r>
              <a:rPr kumimoji="0" lang="en-US" altLang="zh-CN" sz="3600" b="1" i="0" u="none" strike="noStrike" kern="0" cap="none" spc="-15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Road Initiative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772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30" grpId="0" animBg="1"/>
      <p:bldP spid="33" grpId="0"/>
      <p:bldP spid="35" grpId="0"/>
      <p:bldP spid="41" grpId="0"/>
      <p:bldP spid="45" grpId="0"/>
      <p:bldP spid="46" grpId="0"/>
      <p:bldP spid="47" grpId="0"/>
      <p:bldP spid="48" grpId="0"/>
      <p:bldP spid="49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6316" y="1542739"/>
            <a:ext cx="5363890" cy="531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8"/>
          <p:cNvSpPr>
            <a:spLocks noChangeArrowheads="1"/>
          </p:cNvSpPr>
          <p:nvPr/>
        </p:nvSpPr>
        <p:spPr bwMode="auto">
          <a:xfrm>
            <a:off x="2351584" y="1641780"/>
            <a:ext cx="399410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zh-CN" sz="4000" b="1" baseline="0" dirty="0" smtClean="0">
                <a:solidFill>
                  <a:srgbClr val="000000"/>
                </a:solidFill>
                <a:latin typeface="+mj-ea"/>
                <a:ea typeface="+mj-ea"/>
              </a:rPr>
              <a:t>Ordine mondiale con caratteristiche cinesi</a:t>
            </a:r>
            <a:endParaRPr lang="zh-CN" altLang="en-US" sz="4000" b="1" baseline="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1343472" y="353861"/>
            <a:ext cx="8177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200" spc="-150">
                <a:latin typeface="方正大黑_GBK" pitchFamily="65" charset="-122"/>
                <a:ea typeface="方正大黑_GBK" pitchFamily="65" charset="-122"/>
              </a:defRPr>
            </a:lvl1pPr>
          </a:lstStyle>
          <a:p>
            <a:pPr defTabSz="1219140">
              <a:defRPr/>
            </a:pPr>
            <a:r>
              <a:rPr lang="zh-CN" altLang="en-US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一带一路</a:t>
            </a:r>
            <a:r>
              <a:rPr kumimoji="0" lang="en-US" altLang="zh-CN" sz="3600" b="1" i="0" u="none" strike="noStrike" kern="0" cap="none" spc="-15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The Belt and </a:t>
            </a:r>
            <a:r>
              <a:rPr kumimoji="0" lang="en-US" altLang="zh-CN" sz="3600" b="1" i="0" u="none" strike="noStrike" kern="0" cap="none" spc="-15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Road Initiative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6370240" y="1590968"/>
            <a:ext cx="4190256" cy="4742943"/>
            <a:chOff x="6953200" y="1772816"/>
            <a:chExt cx="4190256" cy="3846997"/>
          </a:xfrm>
        </p:grpSpPr>
        <p:grpSp>
          <p:nvGrpSpPr>
            <p:cNvPr id="2" name="Gruppo 1"/>
            <p:cNvGrpSpPr/>
            <p:nvPr/>
          </p:nvGrpSpPr>
          <p:grpSpPr>
            <a:xfrm>
              <a:off x="6953200" y="1772816"/>
              <a:ext cx="4183360" cy="2750708"/>
              <a:chOff x="5337574" y="2487385"/>
              <a:chExt cx="4183360" cy="2750708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5426447" y="2487385"/>
                <a:ext cx="3590431" cy="39439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altLang="zh-CN" sz="2800" baseline="0" dirty="0" smtClean="0">
                    <a:solidFill>
                      <a:srgbClr val="222121"/>
                    </a:solidFill>
                    <a:latin typeface="+mj-ea"/>
                    <a:ea typeface="+mj-ea"/>
                  </a:rPr>
                  <a:t>Globalizzazione</a:t>
                </a:r>
                <a:endParaRPr lang="zh-CN" altLang="en-US" sz="2800" baseline="0" dirty="0">
                  <a:solidFill>
                    <a:srgbClr val="22212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086366" y="3796421"/>
                <a:ext cx="2685775" cy="4274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altLang="zh-CN" sz="2800" dirty="0" smtClean="0">
                    <a:solidFill>
                      <a:srgbClr val="222121"/>
                    </a:solidFill>
                    <a:latin typeface="+mj-ea"/>
                  </a:rPr>
                  <a:t>Multipolarismo</a:t>
                </a:r>
                <a:endParaRPr lang="zh-CN" altLang="en-US" sz="2800" dirty="0">
                  <a:solidFill>
                    <a:srgbClr val="222121"/>
                  </a:solidFill>
                  <a:latin typeface="+mj-ea"/>
                </a:endParaRPr>
              </a:p>
            </p:txBody>
          </p:sp>
          <p:sp>
            <p:nvSpPr>
              <p:cNvPr id="29" name="矩形 11"/>
              <p:cNvSpPr>
                <a:spLocks noChangeArrowheads="1"/>
              </p:cNvSpPr>
              <p:nvPr/>
            </p:nvSpPr>
            <p:spPr bwMode="auto">
              <a:xfrm>
                <a:off x="5337574" y="2881777"/>
                <a:ext cx="4183360" cy="704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it-IT" altLang="zh-CN" sz="1800" baseline="0" dirty="0" smtClean="0">
                    <a:solidFill>
                      <a:srgbClr val="5F5F5F"/>
                    </a:solidFill>
                    <a:latin typeface="+mj-lt"/>
                    <a:ea typeface="+mj-ea"/>
                  </a:rPr>
                  <a:t>La Cina ha interesse ad alimentare la globalizzazione economica</a:t>
                </a:r>
                <a:r>
                  <a:rPr lang="it-IT" altLang="zh-CN" sz="1800" dirty="0" smtClean="0">
                    <a:solidFill>
                      <a:srgbClr val="5F5F5F"/>
                    </a:solidFill>
                    <a:latin typeface="+mj-lt"/>
                    <a:ea typeface="+mj-ea"/>
                  </a:rPr>
                  <a:t> nel rispetto delle sovranità nazionali</a:t>
                </a:r>
                <a:endParaRPr lang="zh-CN" altLang="en-US" sz="1800" baseline="0" dirty="0">
                  <a:solidFill>
                    <a:srgbClr val="5F5F5F"/>
                  </a:solidFill>
                  <a:latin typeface="+mj-lt"/>
                  <a:ea typeface="+mj-ea"/>
                </a:endParaRPr>
              </a:p>
            </p:txBody>
          </p:sp>
          <p:sp>
            <p:nvSpPr>
              <p:cNvPr id="30" name="矩形 12"/>
              <p:cNvSpPr>
                <a:spLocks noChangeArrowheads="1"/>
              </p:cNvSpPr>
              <p:nvPr/>
            </p:nvSpPr>
            <p:spPr bwMode="auto">
              <a:xfrm>
                <a:off x="5337574" y="4196325"/>
                <a:ext cx="4183360" cy="1041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it-IT" altLang="zh-CN" sz="1800" dirty="0">
                    <a:solidFill>
                      <a:srgbClr val="5F5F5F"/>
                    </a:solidFill>
                    <a:latin typeface="+mj-lt"/>
                    <a:ea typeface="+mj-ea"/>
                  </a:rPr>
                  <a:t>Volontà di accentuare il multipolarismo per bilanciare il potere degli USA grazie al rafforzamento della posizione cinese nel Sud-Est Asiatico </a:t>
                </a:r>
                <a:endParaRPr lang="zh-CN" altLang="en-US" sz="1800" dirty="0">
                  <a:solidFill>
                    <a:srgbClr val="5F5F5F"/>
                  </a:solidFill>
                  <a:latin typeface="+mj-lt"/>
                  <a:ea typeface="+mj-ea"/>
                </a:endParaRPr>
              </a:p>
            </p:txBody>
          </p:sp>
        </p:grpSp>
        <p:sp>
          <p:nvSpPr>
            <p:cNvPr id="10" name="矩形 27"/>
            <p:cNvSpPr/>
            <p:nvPr/>
          </p:nvSpPr>
          <p:spPr>
            <a:xfrm>
              <a:off x="7608168" y="4513737"/>
              <a:ext cx="2685775" cy="4274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altLang="zh-CN" sz="2800" dirty="0" smtClean="0">
                  <a:solidFill>
                    <a:srgbClr val="222121"/>
                  </a:solidFill>
                  <a:latin typeface="+mj-ea"/>
                </a:rPr>
                <a:t>Equilibrio</a:t>
              </a:r>
              <a:endParaRPr lang="zh-CN" altLang="en-US" sz="2800" dirty="0">
                <a:solidFill>
                  <a:srgbClr val="222121"/>
                </a:solidFill>
                <a:latin typeface="+mj-ea"/>
              </a:endParaRPr>
            </a:p>
          </p:txBody>
        </p:sp>
        <p:sp>
          <p:nvSpPr>
            <p:cNvPr id="11" name="矩形 12"/>
            <p:cNvSpPr>
              <a:spLocks noChangeArrowheads="1"/>
            </p:cNvSpPr>
            <p:nvPr/>
          </p:nvSpPr>
          <p:spPr bwMode="auto">
            <a:xfrm>
              <a:off x="6960096" y="4870901"/>
              <a:ext cx="4183360" cy="748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it-IT" altLang="zh-CN" sz="1800" dirty="0">
                  <a:solidFill>
                    <a:srgbClr val="5F5F5F"/>
                  </a:solidFill>
                  <a:latin typeface="+mj-lt"/>
                  <a:ea typeface="+mj-ea"/>
                </a:rPr>
                <a:t>C</a:t>
              </a:r>
              <a:r>
                <a:rPr lang="it-IT" altLang="zh-CN" sz="1800" dirty="0" smtClean="0">
                  <a:solidFill>
                    <a:srgbClr val="5F5F5F"/>
                  </a:solidFill>
                  <a:latin typeface="+mj-lt"/>
                  <a:ea typeface="+mj-ea"/>
                </a:rPr>
                <a:t>ombinazione </a:t>
              </a:r>
              <a:r>
                <a:rPr lang="it-IT" altLang="zh-CN" sz="1800" dirty="0">
                  <a:solidFill>
                    <a:srgbClr val="5F5F5F"/>
                  </a:solidFill>
                  <a:latin typeface="+mj-lt"/>
                  <a:ea typeface="+mj-ea"/>
                </a:rPr>
                <a:t>tra potere e consenso. Predilezione per l’uso del </a:t>
              </a:r>
              <a:r>
                <a:rPr lang="it-IT" altLang="zh-CN" sz="1800" i="1" dirty="0">
                  <a:solidFill>
                    <a:srgbClr val="5F5F5F"/>
                  </a:solidFill>
                  <a:latin typeface="+mj-lt"/>
                  <a:ea typeface="+mj-ea"/>
                </a:rPr>
                <a:t>soft </a:t>
              </a:r>
              <a:r>
                <a:rPr lang="it-IT" altLang="zh-CN" sz="1800" i="1" dirty="0" err="1">
                  <a:solidFill>
                    <a:srgbClr val="5F5F5F"/>
                  </a:solidFill>
                  <a:latin typeface="+mj-lt"/>
                  <a:ea typeface="+mj-ea"/>
                </a:rPr>
                <a:t>power</a:t>
              </a:r>
              <a:r>
                <a:rPr lang="it-IT" altLang="zh-CN" sz="1800" dirty="0">
                  <a:solidFill>
                    <a:srgbClr val="5F5F5F"/>
                  </a:solidFill>
                  <a:latin typeface="+mj-lt"/>
                  <a:ea typeface="+mj-ea"/>
                </a:rPr>
                <a:t>.</a:t>
              </a:r>
              <a:endParaRPr lang="zh-CN" altLang="en-US" sz="1800" dirty="0">
                <a:solidFill>
                  <a:srgbClr val="5F5F5F"/>
                </a:solidFill>
                <a:latin typeface="+mj-lt"/>
                <a:ea typeface="+mj-ea"/>
              </a:endParaRPr>
            </a:p>
          </p:txBody>
        </p:sp>
      </p:grpSp>
      <p:pic>
        <p:nvPicPr>
          <p:cNvPr id="13" name="Picture 2" descr="L:\png\12-35_0003_图层-3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35815" y="-27384"/>
            <a:ext cx="1656185" cy="30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761" y="774819"/>
            <a:ext cx="9772253" cy="5616011"/>
          </a:xfrm>
          <a:prstGeom prst="rect">
            <a:avLst/>
          </a:prstGeom>
        </p:spPr>
      </p:pic>
      <p:pic>
        <p:nvPicPr>
          <p:cNvPr id="3" name="图片 2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2304"/>
            <a:ext cx="7043432" cy="3205997"/>
          </a:xfrm>
          <a:prstGeom prst="rect">
            <a:avLst/>
          </a:prstGeom>
        </p:spPr>
      </p:pic>
      <p:pic>
        <p:nvPicPr>
          <p:cNvPr id="4" name="图片 3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2734" y="363022"/>
            <a:ext cx="6107143" cy="5358561"/>
          </a:xfrm>
          <a:prstGeom prst="rect">
            <a:avLst/>
          </a:prstGeom>
        </p:spPr>
      </p:pic>
      <p:pic>
        <p:nvPicPr>
          <p:cNvPr id="5" name="图片 4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067" y="5275606"/>
            <a:ext cx="4801932" cy="1582396"/>
          </a:xfrm>
          <a:prstGeom prst="rect">
            <a:avLst/>
          </a:prstGeom>
        </p:spPr>
      </p:pic>
      <p:pic>
        <p:nvPicPr>
          <p:cNvPr id="6" name="图片 5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534" y="3645024"/>
            <a:ext cx="647914" cy="2985526"/>
          </a:xfrm>
          <a:prstGeom prst="rect">
            <a:avLst/>
          </a:prstGeom>
        </p:spPr>
      </p:pic>
      <p:pic>
        <p:nvPicPr>
          <p:cNvPr id="8" name="图片 7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666" y="3351232"/>
            <a:ext cx="4223654" cy="3234112"/>
          </a:xfrm>
          <a:prstGeom prst="rect">
            <a:avLst/>
          </a:prstGeom>
        </p:spPr>
      </p:pic>
      <p:sp>
        <p:nvSpPr>
          <p:cNvPr id="9" name="e7d195523061f1c0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 hidden="1"/>
          <p:cNvSpPr txBox="1"/>
          <p:nvPr/>
        </p:nvSpPr>
        <p:spPr>
          <a:xfrm>
            <a:off x="-474134" y="2404533"/>
            <a:ext cx="1354667" cy="1354667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33"/>
              <a:t>e7d195523061f1c01ef2b70529884c179423570dbaad84926380ABC1F97BAEF0C8FC051856578EAB7874501A1FFE158C4981707381814BCC4D9A8E3554438DEE4FBCF5A5B4D2A8B0989AB57E8BAC65EB0B6D2A388667319150DE47EF93B3ECAF9E6FD0B40031AEBDA6178BACFD9EB9FA877B4E1D7577BD97B78340E5A9A5692B20D70F0603BE6E75</a:t>
            </a:r>
            <a:endParaRPr lang="zh-CN" altLang="en-US" sz="133"/>
          </a:p>
        </p:txBody>
      </p:sp>
      <p:sp>
        <p:nvSpPr>
          <p:cNvPr id="10" name="CasellaDiTesto 9"/>
          <p:cNvSpPr txBox="1"/>
          <p:nvPr/>
        </p:nvSpPr>
        <p:spPr>
          <a:xfrm>
            <a:off x="4806365" y="332656"/>
            <a:ext cx="705027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dirty="0"/>
              <a:t>La </a:t>
            </a:r>
            <a:r>
              <a:rPr lang="it-IT" sz="2600" dirty="0" smtClean="0"/>
              <a:t>Cina appare </a:t>
            </a:r>
            <a:r>
              <a:rPr lang="it-IT" sz="2600" dirty="0"/>
              <a:t>interessata al consolidamento della </a:t>
            </a:r>
            <a:r>
              <a:rPr lang="it-IT" sz="2600" dirty="0" smtClean="0"/>
              <a:t>sovranità </a:t>
            </a:r>
            <a:r>
              <a:rPr lang="it-IT" sz="2600" dirty="0"/>
              <a:t>nella propria area di </a:t>
            </a:r>
            <a:r>
              <a:rPr lang="it-IT" sz="2600" dirty="0" smtClean="0"/>
              <a:t>influenza, già </a:t>
            </a:r>
            <a:r>
              <a:rPr lang="it-IT" sz="2600" dirty="0"/>
              <a:t>oggi caratterizzata </a:t>
            </a:r>
            <a:r>
              <a:rPr lang="it-IT" sz="2600" dirty="0" smtClean="0"/>
              <a:t>da </a:t>
            </a:r>
            <a:r>
              <a:rPr lang="it-IT" sz="2600" dirty="0" err="1"/>
              <a:t>sinocentrismo</a:t>
            </a:r>
            <a:r>
              <a:rPr lang="it-IT" sz="2600" dirty="0"/>
              <a:t> </a:t>
            </a:r>
            <a:r>
              <a:rPr lang="it-IT" sz="2600" dirty="0" smtClean="0"/>
              <a:t>economico, </a:t>
            </a:r>
            <a:r>
              <a:rPr lang="it-IT" sz="2600" dirty="0"/>
              <a:t>ed all’instaurazione di ambiti di cooperazione funzionali </a:t>
            </a:r>
            <a:r>
              <a:rPr lang="it-IT" sz="2600" dirty="0" smtClean="0"/>
              <a:t>con </a:t>
            </a:r>
            <a:r>
              <a:rPr lang="it-IT" sz="2600" dirty="0"/>
              <a:t>le “zone” </a:t>
            </a:r>
            <a:r>
              <a:rPr lang="it-IT" sz="2600" dirty="0" smtClean="0"/>
              <a:t>esterne, </a:t>
            </a:r>
            <a:r>
              <a:rPr lang="it-IT" sz="2600" dirty="0"/>
              <a:t>segnatamente con l’Eurasia e l’America settentrionale e </a:t>
            </a:r>
            <a:r>
              <a:rPr lang="it-IT" sz="2600" dirty="0" smtClean="0"/>
              <a:t>meridionale.</a:t>
            </a:r>
            <a:endParaRPr lang="it-IT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dirty="0" smtClean="0"/>
              <a:t>Per </a:t>
            </a:r>
            <a:r>
              <a:rPr lang="it-IT" sz="2600" dirty="0"/>
              <a:t>quanto attiene l’occidente, l’atteggiamento complessivo che dovrà tenere nei confronti della Cina avrà profonde implicazioni sia per la Cina che per il mondo intero.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23592" y="-66026"/>
            <a:ext cx="5619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200" spc="-150">
                <a:latin typeface="方正大黑_GBK" pitchFamily="65" charset="-122"/>
                <a:ea typeface="方正大黑_GBK" pitchFamily="65" charset="-122"/>
              </a:defRPr>
            </a:lvl1pPr>
          </a:lstStyle>
          <a:p>
            <a:pPr defTabSz="1219140">
              <a:defRPr/>
            </a:pPr>
            <a:r>
              <a:rPr kumimoji="0" lang="it-IT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Conclusioni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629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1"/>
          <p:cNvSpPr txBox="1"/>
          <p:nvPr/>
        </p:nvSpPr>
        <p:spPr>
          <a:xfrm>
            <a:off x="1343472" y="353861"/>
            <a:ext cx="900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200" spc="-150">
                <a:latin typeface="方正大黑_GBK" pitchFamily="65" charset="-122"/>
                <a:ea typeface="方正大黑_GBK" pitchFamily="65" charset="-122"/>
              </a:defRPr>
            </a:lvl1pPr>
          </a:lstStyle>
          <a:p>
            <a:pPr defTabSz="1219140">
              <a:defRPr/>
            </a:pPr>
            <a:r>
              <a:rPr lang="zh-CN" altLang="en-US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一带一路</a:t>
            </a:r>
            <a:r>
              <a:rPr kumimoji="0" lang="en-US" altLang="zh-CN" sz="3600" b="1" i="0" u="none" strike="noStrike" kern="0" cap="none" spc="-15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The Belt and </a:t>
            </a:r>
            <a:r>
              <a:rPr kumimoji="0" lang="en-US" altLang="zh-CN" sz="3600" b="1" i="0" u="none" strike="noStrike" kern="0" cap="none" spc="-15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Road Initiative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grpSp>
        <p:nvGrpSpPr>
          <p:cNvPr id="29" name="Group 4"/>
          <p:cNvGrpSpPr/>
          <p:nvPr/>
        </p:nvGrpSpPr>
        <p:grpSpPr>
          <a:xfrm>
            <a:off x="1143342" y="3924391"/>
            <a:ext cx="9793087" cy="284515"/>
            <a:chOff x="899592" y="2852807"/>
            <a:chExt cx="7344815" cy="213386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30" name="Rectangle 61"/>
            <p:cNvSpPr/>
            <p:nvPr/>
          </p:nvSpPr>
          <p:spPr bwMode="auto">
            <a:xfrm>
              <a:off x="899592" y="2852807"/>
              <a:ext cx="7344815" cy="3203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09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466" b="0" kern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31" name="Flowchart: Merge 3"/>
            <p:cNvSpPr/>
            <p:nvPr/>
          </p:nvSpPr>
          <p:spPr bwMode="auto">
            <a:xfrm>
              <a:off x="1099027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09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466" b="0" kern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32" name="Flowchart: Merge 64"/>
            <p:cNvSpPr/>
            <p:nvPr/>
          </p:nvSpPr>
          <p:spPr bwMode="auto">
            <a:xfrm>
              <a:off x="3708663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09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466" b="0" kern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33" name="Flowchart: Merge 65"/>
            <p:cNvSpPr/>
            <p:nvPr/>
          </p:nvSpPr>
          <p:spPr bwMode="auto">
            <a:xfrm>
              <a:off x="6174461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09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466" b="0" kern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1294633" y="4452489"/>
            <a:ext cx="10129959" cy="2216871"/>
            <a:chOff x="1292467" y="4452489"/>
            <a:chExt cx="10129959" cy="2216871"/>
          </a:xfrm>
        </p:grpSpPr>
        <p:sp>
          <p:nvSpPr>
            <p:cNvPr id="23" name="Rectangle 12"/>
            <p:cNvSpPr>
              <a:spLocks/>
            </p:cNvSpPr>
            <p:nvPr/>
          </p:nvSpPr>
          <p:spPr bwMode="auto">
            <a:xfrm>
              <a:off x="1847528" y="4528478"/>
              <a:ext cx="2662130" cy="199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r>
                <a:rPr lang="it-IT" sz="1800" dirty="0"/>
                <a:t>Se è vero che la tradizione culturale sinica è fondamentale per comprendere il modo in cui essa guarda e agisce nel mondo, è altrettanto vero che anche l’occidente è anch’esso espressione di una grande civiltà</a:t>
              </a:r>
              <a:r>
                <a:rPr lang="it-IT" sz="1600" dirty="0"/>
                <a:t>. </a:t>
              </a:r>
            </a:p>
          </p:txBody>
        </p:sp>
        <p:grpSp>
          <p:nvGrpSpPr>
            <p:cNvPr id="26" name="Group 13"/>
            <p:cNvGrpSpPr>
              <a:grpSpLocks/>
            </p:cNvGrpSpPr>
            <p:nvPr/>
          </p:nvGrpSpPr>
          <p:grpSpPr bwMode="auto">
            <a:xfrm>
              <a:off x="1292467" y="4492757"/>
              <a:ext cx="464344" cy="463551"/>
              <a:chOff x="0" y="0"/>
              <a:chExt cx="584" cy="584"/>
            </a:xfrm>
          </p:grpSpPr>
          <p:sp>
            <p:nvSpPr>
              <p:cNvPr id="27" name="Oval 14"/>
              <p:cNvSpPr>
                <a:spLocks/>
              </p:cNvSpPr>
              <p:nvPr/>
            </p:nvSpPr>
            <p:spPr bwMode="auto">
              <a:xfrm>
                <a:off x="0" y="0"/>
                <a:ext cx="584" cy="58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 defTabSz="1219140">
                  <a:defRPr/>
                </a:pPr>
                <a:endParaRPr lang="en-US" sz="2400" b="0" kern="0">
                  <a:solidFill>
                    <a:schemeClr val="bg1"/>
                  </a:solidFill>
                  <a:latin typeface="微软雅黑"/>
                  <a:ea typeface="微软雅黑"/>
                  <a:sym typeface="Gill Sans" charset="0"/>
                </a:endParaRPr>
              </a:p>
            </p:txBody>
          </p:sp>
          <p:sp>
            <p:nvSpPr>
              <p:cNvPr id="28" name="Rectangle 15"/>
              <p:cNvSpPr>
                <a:spLocks/>
              </p:cNvSpPr>
              <p:nvPr/>
            </p:nvSpPr>
            <p:spPr bwMode="auto">
              <a:xfrm>
                <a:off x="0" y="8"/>
                <a:ext cx="584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1219140">
                  <a:defRPr/>
                </a:pPr>
                <a:r>
                  <a:rPr lang="en-US" sz="1600" b="0" kern="0">
                    <a:solidFill>
                      <a:schemeClr val="bg1"/>
                    </a:solidFill>
                    <a:latin typeface="微软雅黑"/>
                    <a:ea typeface="微软雅黑"/>
                    <a:cs typeface="Lato Light" charset="0"/>
                    <a:sym typeface="Lato Light" charset="0"/>
                  </a:rPr>
                  <a:t>1</a:t>
                </a:r>
              </a:p>
            </p:txBody>
          </p:sp>
        </p:grpSp>
        <p:sp>
          <p:nvSpPr>
            <p:cNvPr id="36" name="Rectangle 12"/>
            <p:cNvSpPr>
              <a:spLocks/>
            </p:cNvSpPr>
            <p:nvPr/>
          </p:nvSpPr>
          <p:spPr bwMode="auto">
            <a:xfrm>
              <a:off x="5375920" y="4509120"/>
              <a:ext cx="2662131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just"/>
              <a:r>
                <a:rPr lang="it-IT" sz="1800" dirty="0"/>
                <a:t>L’occidente dovrà scegliere sulla base della propria civiltà, da quale parte della propria tradizione attingere per confrontarsi con l’ascesa cinese e concorrere a plasmare, eventualmente, un nuovo ordine mondiale</a:t>
              </a:r>
              <a:r>
                <a:rPr lang="it-IT" sz="1600" dirty="0"/>
                <a:t>. </a:t>
              </a:r>
              <a:endParaRPr lang="zh-CN" altLang="en-US" sz="1600" dirty="0">
                <a:cs typeface="+mn-ea"/>
                <a:sym typeface="+mn-lt"/>
              </a:endParaRPr>
            </a:p>
          </p:txBody>
        </p:sp>
        <p:grpSp>
          <p:nvGrpSpPr>
            <p:cNvPr id="37" name="Group 13"/>
            <p:cNvGrpSpPr>
              <a:grpSpLocks/>
            </p:cNvGrpSpPr>
            <p:nvPr/>
          </p:nvGrpSpPr>
          <p:grpSpPr bwMode="auto">
            <a:xfrm>
              <a:off x="4796957" y="4492757"/>
              <a:ext cx="464344" cy="463551"/>
              <a:chOff x="0" y="0"/>
              <a:chExt cx="584" cy="584"/>
            </a:xfrm>
          </p:grpSpPr>
          <p:sp>
            <p:nvSpPr>
              <p:cNvPr id="38" name="Oval 14"/>
              <p:cNvSpPr>
                <a:spLocks/>
              </p:cNvSpPr>
              <p:nvPr/>
            </p:nvSpPr>
            <p:spPr bwMode="auto">
              <a:xfrm>
                <a:off x="0" y="0"/>
                <a:ext cx="584" cy="58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 defTabSz="1219140">
                  <a:defRPr/>
                </a:pPr>
                <a:endParaRPr lang="en-US" sz="2400" b="0" kern="0">
                  <a:solidFill>
                    <a:schemeClr val="bg1"/>
                  </a:solidFill>
                  <a:latin typeface="微软雅黑"/>
                  <a:ea typeface="微软雅黑"/>
                  <a:sym typeface="Gill Sans" charset="0"/>
                </a:endParaRPr>
              </a:p>
            </p:txBody>
          </p:sp>
          <p:sp>
            <p:nvSpPr>
              <p:cNvPr id="39" name="Rectangle 15"/>
              <p:cNvSpPr>
                <a:spLocks/>
              </p:cNvSpPr>
              <p:nvPr/>
            </p:nvSpPr>
            <p:spPr bwMode="auto">
              <a:xfrm>
                <a:off x="0" y="8"/>
                <a:ext cx="584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1219140">
                  <a:defRPr/>
                </a:pPr>
                <a:r>
                  <a:rPr lang="en-US" sz="1600" b="0" kern="0">
                    <a:solidFill>
                      <a:schemeClr val="bg1"/>
                    </a:solidFill>
                    <a:latin typeface="微软雅黑"/>
                    <a:ea typeface="微软雅黑"/>
                    <a:cs typeface="Lato Light" charset="0"/>
                    <a:sym typeface="Lato Light" charset="0"/>
                  </a:rPr>
                  <a:t>2</a:t>
                </a:r>
              </a:p>
            </p:txBody>
          </p:sp>
        </p:grpSp>
        <p:sp>
          <p:nvSpPr>
            <p:cNvPr id="42" name="Rectangle 12"/>
            <p:cNvSpPr>
              <a:spLocks/>
            </p:cNvSpPr>
            <p:nvPr/>
          </p:nvSpPr>
          <p:spPr bwMode="auto">
            <a:xfrm>
              <a:off x="8760296" y="4452489"/>
              <a:ext cx="2662130" cy="2216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just"/>
              <a:r>
                <a:rPr lang="it-IT" sz="1800" dirty="0"/>
                <a:t>Il tema fondamentale per gli anni a venire sarà costituto da come la Cina saprà combinare cooperazione e ambizione con gli Stati Uniti, l’Europa e la Russia, e in che modo intenderà confrontarsi con il sistema internazionale e con i suoi attori principali,</a:t>
              </a:r>
              <a:endParaRPr lang="zh-CN" altLang="en-US" sz="1800" dirty="0">
                <a:sym typeface="+mn-lt"/>
              </a:endParaRPr>
            </a:p>
          </p:txBody>
        </p:sp>
        <p:grpSp>
          <p:nvGrpSpPr>
            <p:cNvPr id="43" name="Group 13"/>
            <p:cNvGrpSpPr>
              <a:grpSpLocks/>
            </p:cNvGrpSpPr>
            <p:nvPr/>
          </p:nvGrpSpPr>
          <p:grpSpPr bwMode="auto">
            <a:xfrm>
              <a:off x="8129805" y="4492759"/>
              <a:ext cx="464345" cy="463551"/>
              <a:chOff x="20" y="0"/>
              <a:chExt cx="584" cy="584"/>
            </a:xfrm>
          </p:grpSpPr>
          <p:sp>
            <p:nvSpPr>
              <p:cNvPr id="44" name="Oval 14"/>
              <p:cNvSpPr>
                <a:spLocks/>
              </p:cNvSpPr>
              <p:nvPr/>
            </p:nvSpPr>
            <p:spPr bwMode="auto">
              <a:xfrm>
                <a:off x="20" y="0"/>
                <a:ext cx="584" cy="58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 defTabSz="1219140">
                  <a:defRPr/>
                </a:pPr>
                <a:endParaRPr lang="en-US" sz="2400" b="0" kern="0">
                  <a:solidFill>
                    <a:schemeClr val="bg1"/>
                  </a:solidFill>
                  <a:latin typeface="微软雅黑"/>
                  <a:ea typeface="微软雅黑"/>
                  <a:sym typeface="Gill Sans" charset="0"/>
                </a:endParaRPr>
              </a:p>
            </p:txBody>
          </p:sp>
          <p:sp>
            <p:nvSpPr>
              <p:cNvPr id="45" name="Rectangle 15"/>
              <p:cNvSpPr>
                <a:spLocks/>
              </p:cNvSpPr>
              <p:nvPr/>
            </p:nvSpPr>
            <p:spPr bwMode="auto">
              <a:xfrm>
                <a:off x="20" y="45"/>
                <a:ext cx="584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1219140">
                  <a:defRPr/>
                </a:pPr>
                <a:r>
                  <a:rPr lang="en-US" sz="1600" b="0" kern="0">
                    <a:solidFill>
                      <a:schemeClr val="bg1"/>
                    </a:solidFill>
                    <a:latin typeface="微软雅黑"/>
                    <a:ea typeface="微软雅黑"/>
                    <a:cs typeface="Lato Light" charset="0"/>
                    <a:sym typeface="Lato Light" charset="0"/>
                  </a:rPr>
                  <a:t>3</a:t>
                </a:r>
              </a:p>
            </p:txBody>
          </p:sp>
        </p:grpSp>
      </p:grpSp>
      <p:sp>
        <p:nvSpPr>
          <p:cNvPr id="46" name="Rectangle 59"/>
          <p:cNvSpPr/>
          <p:nvPr/>
        </p:nvSpPr>
        <p:spPr bwMode="auto">
          <a:xfrm>
            <a:off x="1143342" y="1556792"/>
            <a:ext cx="9785392" cy="2236319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12" tIns="60956" rIns="121912" bIns="60956" numCol="1" rtlCol="0" anchor="t" anchorCtr="0" compatLnSpc="1">
            <a:prstTxWarp prst="textNoShape">
              <a:avLst/>
            </a:prstTxWarp>
          </a:bodyPr>
          <a:lstStyle/>
          <a:p>
            <a:pPr defTabSz="1219091" fontAlgn="auto">
              <a:spcBef>
                <a:spcPts val="0"/>
              </a:spcBef>
              <a:spcAft>
                <a:spcPts val="0"/>
              </a:spcAft>
            </a:pPr>
            <a:endParaRPr lang="en-US" sz="7466" b="0">
              <a:solidFill>
                <a:schemeClr val="tx1">
                  <a:lumMod val="85000"/>
                  <a:lumOff val="15000"/>
                </a:schemeClr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1192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 rot="16200000">
            <a:off x="1605324" y="-1105023"/>
            <a:ext cx="2492990" cy="54802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altLang="zh-CN" sz="2000" b="1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zh-CN" sz="20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Progetto politica industriale e finanziaria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zh-CN" sz="20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Creazione rete infrastrutture e logistica transnazionale eurasiatica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zh-CN" sz="20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64 paesi (9 membri UE </a:t>
            </a:r>
            <a:r>
              <a:rPr lang="it-IT" altLang="zh-CN" sz="20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no Italia)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4481077"/>
            <a:ext cx="8807992" cy="218828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4372227" cy="2520280"/>
          </a:xfrm>
          <a:prstGeom prst="rect">
            <a:avLst/>
          </a:prstGeom>
        </p:spPr>
      </p:pic>
      <p:sp>
        <p:nvSpPr>
          <p:cNvPr id="15" name="文本框 4"/>
          <p:cNvSpPr txBox="1"/>
          <p:nvPr/>
        </p:nvSpPr>
        <p:spPr>
          <a:xfrm>
            <a:off x="5231904" y="2132856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altLang="en-US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一带一路</a:t>
            </a:r>
            <a:r>
              <a:rPr lang="en-US" altLang="zh-CN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] </a:t>
            </a:r>
            <a:endParaRPr lang="en-US" altLang="zh-CN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1343472" y="353861"/>
            <a:ext cx="9577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200" spc="-150">
                <a:latin typeface="方正大黑_GBK" pitchFamily="65" charset="-122"/>
                <a:ea typeface="方正大黑_GBK" pitchFamily="65" charset="-122"/>
              </a:defRPr>
            </a:lvl1pPr>
          </a:lstStyle>
          <a:p>
            <a:pPr defTabSz="1219140">
              <a:defRPr/>
            </a:pPr>
            <a:r>
              <a:rPr lang="zh-CN" altLang="en-US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一带一路</a:t>
            </a:r>
            <a:r>
              <a:rPr kumimoji="0" lang="en-US" altLang="zh-CN" sz="3600" b="1" i="0" u="none" strike="noStrike" kern="0" cap="none" spc="-15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The Belt and </a:t>
            </a:r>
            <a:r>
              <a:rPr kumimoji="0" lang="en-US" altLang="zh-CN" sz="3600" b="1" i="0" u="none" strike="noStrike" kern="0" cap="none" spc="-15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Road Initiative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9070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roup 550"/>
          <p:cNvGrpSpPr>
            <a:grpSpLocks/>
          </p:cNvGrpSpPr>
          <p:nvPr/>
        </p:nvGrpSpPr>
        <p:grpSpPr bwMode="auto">
          <a:xfrm>
            <a:off x="7441338" y="3352088"/>
            <a:ext cx="2423269" cy="2421281"/>
            <a:chOff x="295" y="3475"/>
            <a:chExt cx="1407" cy="1407"/>
          </a:xfrm>
        </p:grpSpPr>
        <p:sp>
          <p:nvSpPr>
            <p:cNvPr id="191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grpSp>
          <p:nvGrpSpPr>
            <p:cNvPr id="192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93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grpSp>
            <p:nvGrpSpPr>
              <p:cNvPr id="194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195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211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19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23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24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220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21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22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12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13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17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18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214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15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16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96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197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05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09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10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6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07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08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98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199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03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04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0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01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02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3930179"/>
            <a:ext cx="11185235" cy="26637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051" y="-253785"/>
            <a:ext cx="6206569" cy="54183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1943">
            <a:off x="-107063" y="3315748"/>
            <a:ext cx="9362682" cy="2267524"/>
          </a:xfrm>
          <a:prstGeom prst="rect">
            <a:avLst/>
          </a:prstGeom>
        </p:spPr>
      </p:pic>
      <p:grpSp>
        <p:nvGrpSpPr>
          <p:cNvPr id="15" name="Group 550"/>
          <p:cNvGrpSpPr>
            <a:grpSpLocks/>
          </p:cNvGrpSpPr>
          <p:nvPr/>
        </p:nvGrpSpPr>
        <p:grpSpPr bwMode="auto">
          <a:xfrm>
            <a:off x="6383943" y="2329273"/>
            <a:ext cx="2048667" cy="2046659"/>
            <a:chOff x="295" y="3475"/>
            <a:chExt cx="1407" cy="1407"/>
          </a:xfrm>
        </p:grpSpPr>
        <p:sp>
          <p:nvSpPr>
            <p:cNvPr id="16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grpSp>
          <p:nvGrpSpPr>
            <p:cNvPr id="17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8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grpSp>
            <p:nvGrpSpPr>
              <p:cNvPr id="19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20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6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4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49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45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6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47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7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2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43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39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41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1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22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0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4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35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31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2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33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3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4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8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9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25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6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7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85" name="Group 550"/>
          <p:cNvGrpSpPr>
            <a:grpSpLocks/>
          </p:cNvGrpSpPr>
          <p:nvPr/>
        </p:nvGrpSpPr>
        <p:grpSpPr bwMode="auto">
          <a:xfrm>
            <a:off x="5884475" y="233934"/>
            <a:ext cx="2423267" cy="2421280"/>
            <a:chOff x="295" y="3475"/>
            <a:chExt cx="1407" cy="1407"/>
          </a:xfrm>
        </p:grpSpPr>
        <p:sp>
          <p:nvSpPr>
            <p:cNvPr id="86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grpSp>
          <p:nvGrpSpPr>
            <p:cNvPr id="87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88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  <a:lumMod val="0"/>
                      <a:lumOff val="10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grpSp>
            <p:nvGrpSpPr>
              <p:cNvPr id="89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90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106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114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18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19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15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16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17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7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108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12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13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09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10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11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1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92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100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04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05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01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02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03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3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94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98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99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95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96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97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155" name="Group 550"/>
          <p:cNvGrpSpPr>
            <a:grpSpLocks/>
          </p:cNvGrpSpPr>
          <p:nvPr/>
        </p:nvGrpSpPr>
        <p:grpSpPr bwMode="auto">
          <a:xfrm>
            <a:off x="8601754" y="-226919"/>
            <a:ext cx="2423269" cy="2423397"/>
            <a:chOff x="295" y="3475"/>
            <a:chExt cx="1407" cy="1407"/>
          </a:xfrm>
        </p:grpSpPr>
        <p:sp>
          <p:nvSpPr>
            <p:cNvPr id="156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grpSp>
          <p:nvGrpSpPr>
            <p:cNvPr id="157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58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grpSp>
            <p:nvGrpSpPr>
              <p:cNvPr id="159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160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176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184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88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89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85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86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87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77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178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82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83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79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80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81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61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162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170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74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75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71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72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73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63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164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68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69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65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66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67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4" name="CasellaDiTesto 3"/>
          <p:cNvSpPr txBox="1"/>
          <p:nvPr/>
        </p:nvSpPr>
        <p:spPr>
          <a:xfrm>
            <a:off x="263352" y="116632"/>
            <a:ext cx="87763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Ecco come bisogna essere! Bisogna essere come l’acqua. Niente ostacoli – essa scorre. Trova una diga, allora si ferma. La diga si spezza, scorre di nuovo. In un recipiente quadrato, è quadrata. In uno tondo, è rotonda. Ecco perché è più indispensabile di ogni altra cosa. Niente esiste al mondo più adattabile dell’acqua. E tuttavia quando cade sul suolo, persistendo, niente può essere più forte di lei.</a:t>
            </a:r>
          </a:p>
          <a:p>
            <a:r>
              <a:rPr lang="it-IT" sz="2800" b="1" i="1" dirty="0"/>
              <a:t>Lao </a:t>
            </a:r>
            <a:r>
              <a:rPr lang="it-IT" sz="2800" b="1" i="1" dirty="0" err="1"/>
              <a:t>Tzu</a:t>
            </a:r>
            <a:r>
              <a:rPr lang="it-IT" sz="2800" b="1" i="1" dirty="0"/>
              <a:t> </a:t>
            </a:r>
            <a:endParaRPr lang="it-IT" sz="2800" dirty="0"/>
          </a:p>
          <a:p>
            <a:endParaRPr lang="it-IT" sz="900" dirty="0" smtClean="0"/>
          </a:p>
          <a:p>
            <a:endParaRPr lang="it-IT" sz="1900" dirty="0"/>
          </a:p>
        </p:txBody>
      </p:sp>
      <p:sp>
        <p:nvSpPr>
          <p:cNvPr id="148" name="CasellaDiTesto 147"/>
          <p:cNvSpPr txBox="1"/>
          <p:nvPr/>
        </p:nvSpPr>
        <p:spPr>
          <a:xfrm>
            <a:off x="2423592" y="2989401"/>
            <a:ext cx="3954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i="1" dirty="0" smtClean="0">
                <a:solidFill>
                  <a:srgbClr val="FF0000"/>
                </a:solidFill>
              </a:rPr>
              <a:t>FINE    </a:t>
            </a:r>
            <a:r>
              <a:rPr lang="zh-TW" altLang="it-IT" sz="6000" dirty="0" smtClean="0">
                <a:solidFill>
                  <a:srgbClr val="FF0000"/>
                </a:solidFill>
              </a:rPr>
              <a:t>結</a:t>
            </a:r>
            <a:r>
              <a:rPr lang="zh-TW" altLang="it-IT" sz="6000" dirty="0">
                <a:solidFill>
                  <a:srgbClr val="FF0000"/>
                </a:solidFill>
              </a:rPr>
              <a:t>束</a:t>
            </a:r>
            <a:endParaRPr lang="it-IT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7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9" dur="750" fill="hold"/>
                                        <p:tgtEl>
                                          <p:spTgt spid="19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9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8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2" dur="750" fill="hold"/>
                                        <p:tgtEl>
                                          <p:spTgt spid="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1" dur="750" fill="hold"/>
                                        <p:tgtEl>
                                          <p:spTgt spid="15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3" dur="1750" fill="hold"/>
                                        <p:tgtEl>
                                          <p:spTgt spid="15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7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75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24" y="31801"/>
            <a:ext cx="3196378" cy="3140789"/>
          </a:xfrm>
          <a:prstGeom prst="rect">
            <a:avLst/>
          </a:prstGeom>
        </p:spPr>
      </p:pic>
      <p:pic>
        <p:nvPicPr>
          <p:cNvPr id="6" name="图片 5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015" y="2589801"/>
            <a:ext cx="1503819" cy="751013"/>
          </a:xfrm>
          <a:prstGeom prst="rect">
            <a:avLst/>
          </a:prstGeom>
        </p:spPr>
      </p:pic>
      <p:pic>
        <p:nvPicPr>
          <p:cNvPr id="7" name="图片 6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288" y="3691784"/>
            <a:ext cx="4864713" cy="3166217"/>
          </a:xfrm>
          <a:prstGeom prst="rect">
            <a:avLst/>
          </a:prstGeom>
        </p:spPr>
      </p:pic>
      <p:sp>
        <p:nvSpPr>
          <p:cNvPr id="8" name="文本框 7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<p:cNvSpPr txBox="1"/>
          <p:nvPr/>
        </p:nvSpPr>
        <p:spPr>
          <a:xfrm>
            <a:off x="10297466" y="1361474"/>
            <a:ext cx="376450" cy="2585516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it-IT" altLang="zh-CN" sz="1050" dirty="0" err="1">
                <a:cs typeface="+mn-ea"/>
                <a:sym typeface="+mn-lt"/>
              </a:rPr>
              <a:t>Belt</a:t>
            </a:r>
            <a:r>
              <a:rPr lang="it-IT" altLang="zh-CN" sz="1050">
                <a:cs typeface="+mn-ea"/>
                <a:sym typeface="+mn-lt"/>
              </a:rPr>
              <a:t> and Road</a:t>
            </a:r>
            <a:endParaRPr lang="zh-CN" altLang="en-US" sz="1050">
              <a:cs typeface="+mn-ea"/>
              <a:sym typeface="+mn-lt"/>
            </a:endParaRPr>
          </a:p>
        </p:txBody>
      </p:sp>
      <p:sp>
        <p:nvSpPr>
          <p:cNvPr id="10" name="文本框 9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<p:cNvSpPr txBox="1"/>
          <p:nvPr/>
        </p:nvSpPr>
        <p:spPr>
          <a:xfrm>
            <a:off x="10745668" y="1686037"/>
            <a:ext cx="330732" cy="968727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altLang="zh-CN" sz="800" dirty="0" err="1">
                <a:cs typeface="+mn-ea"/>
                <a:sym typeface="+mn-lt"/>
              </a:rPr>
              <a:t>Nuove</a:t>
            </a:r>
            <a:r>
              <a:rPr lang="en-US" altLang="zh-CN" sz="800" dirty="0">
                <a:cs typeface="+mn-ea"/>
                <a:sym typeface="+mn-lt"/>
              </a:rPr>
              <a:t> </a:t>
            </a:r>
            <a:endParaRPr lang="zh-CN" altLang="en-US" sz="800" dirty="0">
              <a:cs typeface="+mn-ea"/>
              <a:sym typeface="+mn-lt"/>
            </a:endParaRPr>
          </a:p>
        </p:txBody>
      </p:sp>
      <p:pic>
        <p:nvPicPr>
          <p:cNvPr id="11" name="图片 10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2585" y="2746580"/>
            <a:ext cx="346643" cy="66264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643" y="438144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latin typeface="禹卫书法行书简体&#10;" panose="02000603000000000000" pitchFamily="2" charset="-122"/>
                <a:ea typeface="禹卫书法行书简体&#10;" panose="02000603000000000000" pitchFamily="2" charset="-122"/>
              </a:rPr>
              <a:t>一带一路 共建繁荣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5906"/>
            <a:ext cx="7146502" cy="3516764"/>
          </a:xfrm>
          <a:prstGeom prst="rect">
            <a:avLst/>
          </a:prstGeom>
        </p:spPr>
      </p:pic>
      <p:sp>
        <p:nvSpPr>
          <p:cNvPr id="15" name="AutoShape 2" descr="Northern Sea Rou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文本框 2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<p:cNvSpPr txBox="1"/>
          <p:nvPr/>
        </p:nvSpPr>
        <p:spPr>
          <a:xfrm>
            <a:off x="155575" y="1423141"/>
            <a:ext cx="6892259" cy="178510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it-IT" altLang="zh-CN" sz="2000" b="1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Direttrici: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zh-CN" sz="2000" b="1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TERRESTRE : </a:t>
            </a:r>
            <a:r>
              <a:rPr lang="it-IT" altLang="zh-CN" sz="2000" b="1" dirty="0" err="1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Silk</a:t>
            </a:r>
            <a:r>
              <a:rPr lang="it-IT" altLang="zh-CN" sz="2000" b="1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 Road </a:t>
            </a:r>
            <a:r>
              <a:rPr lang="it-IT" altLang="zh-CN" sz="2000" b="1" dirty="0" err="1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Economic</a:t>
            </a:r>
            <a:r>
              <a:rPr lang="it-IT" altLang="zh-CN" sz="2000" b="1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 </a:t>
            </a:r>
            <a:r>
              <a:rPr lang="it-IT" altLang="zh-CN" sz="2000" b="1" dirty="0" err="1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Belt</a:t>
            </a:r>
            <a:endParaRPr lang="it-IT" altLang="zh-CN" sz="2000" b="1" dirty="0">
              <a:latin typeface="微软雅黑 Light" panose="020B0502040204020203" pitchFamily="34" charset="-122"/>
              <a:ea typeface="微软雅黑 Light" panose="020B0502040204020203" pitchFamily="34" charset="-122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zh-CN" sz="2000" b="1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MARITTIMA:  </a:t>
            </a:r>
            <a:r>
              <a:rPr lang="it-IT" altLang="zh-CN" sz="20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 - </a:t>
            </a:r>
            <a:r>
              <a:rPr lang="it-IT" altLang="zh-CN" sz="2000" b="1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Maritime </a:t>
            </a:r>
            <a:r>
              <a:rPr lang="it-IT" altLang="zh-CN" sz="2000" b="1" dirty="0" err="1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Silk</a:t>
            </a:r>
            <a:r>
              <a:rPr lang="it-IT" altLang="zh-CN" sz="2000" b="1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 Road</a:t>
            </a:r>
          </a:p>
          <a:p>
            <a:pPr>
              <a:lnSpc>
                <a:spcPct val="150000"/>
              </a:lnSpc>
            </a:pPr>
            <a:r>
              <a:rPr lang="it-IT" altLang="zh-CN" sz="2000" b="1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                         </a:t>
            </a:r>
            <a:r>
              <a:rPr lang="it-IT" altLang="zh-CN" sz="20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  </a:t>
            </a:r>
            <a:r>
              <a:rPr lang="it-IT" altLang="zh-CN" sz="2000" b="1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- </a:t>
            </a:r>
            <a:r>
              <a:rPr lang="it-IT" altLang="zh-CN" sz="2000" b="1" dirty="0" err="1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Northern</a:t>
            </a:r>
            <a:r>
              <a:rPr lang="it-IT" altLang="zh-CN" sz="2000" b="1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 Sea </a:t>
            </a:r>
            <a:r>
              <a:rPr lang="it-IT" altLang="zh-CN" sz="2000" b="1" dirty="0" err="1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Route</a:t>
            </a:r>
            <a:r>
              <a:rPr lang="it-IT" altLang="zh-CN" sz="2000" b="1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 (artica – 2018)</a:t>
            </a:r>
            <a:endParaRPr lang="zh-CN" altLang="en-US" sz="2000" b="1" dirty="0">
              <a:latin typeface="微软雅黑 Light" panose="020B0502040204020203" pitchFamily="34" charset="-122"/>
              <a:ea typeface="微软雅黑 Light" panose="020B0502040204020203" pitchFamily="34" charset="-122"/>
              <a:sym typeface="+mn-lt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9828089" y="2710925"/>
            <a:ext cx="5248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559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<p:cNvSpPr txBox="1"/>
          <p:nvPr/>
        </p:nvSpPr>
        <p:spPr>
          <a:xfrm>
            <a:off x="5919136" y="1837753"/>
            <a:ext cx="64087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zh-CN" sz="18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SILK ROAD FUND   (40 B$)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zh-CN" sz="18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China </a:t>
            </a:r>
            <a:r>
              <a:rPr lang="it-IT" altLang="zh-CN" sz="1800" b="1" dirty="0" err="1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Investment</a:t>
            </a:r>
            <a:r>
              <a:rPr lang="it-IT" altLang="zh-CN" sz="18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Corporation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zh-CN" sz="18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Export and Import </a:t>
            </a:r>
            <a:r>
              <a:rPr lang="it-IT" altLang="zh-CN" sz="1800" b="1" dirty="0" err="1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Bank</a:t>
            </a:r>
            <a:endParaRPr lang="it-IT" altLang="zh-CN" sz="1800" b="1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zh-CN" sz="18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China Development </a:t>
            </a:r>
            <a:r>
              <a:rPr lang="it-IT" altLang="zh-CN" sz="1800" b="1" dirty="0" err="1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Bank</a:t>
            </a:r>
            <a:endParaRPr lang="it-IT" altLang="zh-CN" sz="1800" b="1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altLang="zh-CN" sz="18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it-IT" altLang="zh-CN" sz="18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ASIAN INFRASTUCTURE INVESTMENT BANK  (100 B$)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zh-CN" sz="18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Multilaterale a guida cinese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zh-CN" sz="18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70 paesi  (</a:t>
            </a:r>
            <a:r>
              <a:rPr lang="it-IT" altLang="zh-CN" sz="1800" b="1" dirty="0" err="1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incl</a:t>
            </a:r>
            <a:r>
              <a:rPr lang="it-IT" altLang="zh-CN" sz="18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 ITALIA - 2016)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zh-CN" sz="18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Cofinanziamento (World </a:t>
            </a:r>
            <a:r>
              <a:rPr lang="it-IT" altLang="zh-CN" sz="1800" b="1" dirty="0" err="1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Bank</a:t>
            </a:r>
            <a:r>
              <a:rPr lang="it-IT" altLang="zh-CN" sz="18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Asian Development </a:t>
            </a:r>
            <a:r>
              <a:rPr lang="it-IT" altLang="zh-CN" sz="1800" b="1" dirty="0" err="1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Bank</a:t>
            </a:r>
            <a:r>
              <a:rPr lang="it-IT" altLang="zh-CN" sz="18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</a:t>
            </a:r>
            <a:r>
              <a:rPr lang="it-IT" altLang="zh-CN" sz="1800" b="1" dirty="0" err="1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European</a:t>
            </a:r>
            <a:r>
              <a:rPr lang="it-IT" altLang="zh-CN" sz="18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it-IT" altLang="zh-CN" sz="1800" b="1" dirty="0" err="1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Bank</a:t>
            </a:r>
            <a:r>
              <a:rPr lang="it-IT" altLang="zh-CN" sz="18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)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80928"/>
            <a:ext cx="6841988" cy="3176760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1361942" y="353861"/>
            <a:ext cx="8694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200" spc="-150">
                <a:latin typeface="方正大黑_GBK" pitchFamily="65" charset="-122"/>
                <a:ea typeface="方正大黑_GBK" pitchFamily="65" charset="-122"/>
              </a:defRPr>
            </a:lvl1pPr>
          </a:lstStyle>
          <a:p>
            <a:pPr defTabSz="1219140">
              <a:defRPr/>
            </a:pPr>
            <a:r>
              <a:rPr lang="zh-CN" altLang="en-US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一带一路</a:t>
            </a:r>
            <a:r>
              <a:rPr kumimoji="0" lang="en-US" altLang="zh-CN" sz="3600" b="1" i="0" u="none" strike="noStrike" kern="0" cap="none" spc="-15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The Belt and </a:t>
            </a:r>
            <a:r>
              <a:rPr kumimoji="0" lang="en-US" altLang="zh-CN" sz="3600" b="1" i="0" u="none" strike="noStrike" kern="0" cap="none" spc="-15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Road Initiative 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FAEC2628-C2F1-874B-969C-4864331BB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16" y="3234989"/>
            <a:ext cx="3528392" cy="1989161"/>
          </a:xfrm>
          <a:prstGeom prst="rect">
            <a:avLst/>
          </a:prstGeom>
          <a:effectLst>
            <a:softEdge rad="279400"/>
          </a:effectLst>
        </p:spPr>
      </p:pic>
      <p:grpSp>
        <p:nvGrpSpPr>
          <p:cNvPr id="6" name="组合 25"/>
          <p:cNvGrpSpPr/>
          <p:nvPr/>
        </p:nvGrpSpPr>
        <p:grpSpPr>
          <a:xfrm>
            <a:off x="983432" y="1392603"/>
            <a:ext cx="4935704" cy="766137"/>
            <a:chOff x="3302491" y="1102794"/>
            <a:chExt cx="3701778" cy="574603"/>
          </a:xfrm>
        </p:grpSpPr>
        <p:pic>
          <p:nvPicPr>
            <p:cNvPr id="7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3"/>
            <p:cNvSpPr/>
            <p:nvPr/>
          </p:nvSpPr>
          <p:spPr>
            <a:xfrm>
              <a:off x="3690866" y="1180262"/>
              <a:ext cx="2717341" cy="48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it-IT" altLang="zh-CN" sz="3200" dirty="0" smtClean="0">
                  <a:solidFill>
                    <a:schemeClr val="bg1"/>
                  </a:solidFill>
                  <a:cs typeface="+mn-ea"/>
                  <a:sym typeface="+mn-lt"/>
                </a:rPr>
                <a:t>Leva finanziaria</a:t>
              </a:r>
              <a:endParaRPr lang="zh-CN" altLang="en-US" sz="3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65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1"/>
          <p:cNvSpPr txBox="1"/>
          <p:nvPr/>
        </p:nvSpPr>
        <p:spPr>
          <a:xfrm>
            <a:off x="2351584" y="47010"/>
            <a:ext cx="813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200" spc="-150">
                <a:latin typeface="方正大黑_GBK" pitchFamily="65" charset="-122"/>
                <a:ea typeface="方正大黑_GBK" pitchFamily="65" charset="-122"/>
              </a:defRPr>
            </a:lvl1pPr>
          </a:lstStyle>
          <a:p>
            <a:pPr defTabSz="1219140">
              <a:defRPr/>
            </a:pPr>
            <a:r>
              <a:rPr lang="zh-CN" altLang="en-US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一带一路</a:t>
            </a:r>
            <a:r>
              <a:rPr kumimoji="0" lang="en-US" altLang="zh-CN" sz="3600" b="1" i="0" u="none" strike="noStrike" kern="0" cap="none" spc="-15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The Belt and </a:t>
            </a:r>
            <a:r>
              <a:rPr kumimoji="0" lang="en-US" altLang="zh-CN" sz="3600" b="1" i="0" u="none" strike="noStrike" kern="0" cap="none" spc="-15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Road Initiative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21" name="Rectangle 11"/>
          <p:cNvSpPr>
            <a:spLocks/>
          </p:cNvSpPr>
          <p:nvPr/>
        </p:nvSpPr>
        <p:spPr bwMode="auto">
          <a:xfrm>
            <a:off x="1991544" y="5210646"/>
            <a:ext cx="3383165" cy="53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dist"/>
            <a:r>
              <a:rPr lang="it-IT" altLang="zh-CN" sz="2000" b="1" dirty="0">
                <a:solidFill>
                  <a:srgbClr val="FF0000"/>
                </a:solidFill>
              </a:rPr>
              <a:t>BRI</a:t>
            </a:r>
            <a:r>
              <a:rPr lang="it-IT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–</a:t>
            </a:r>
            <a:r>
              <a:rPr lang="it-IT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it-IT" altLang="zh-CN" sz="2000" b="1" dirty="0">
                <a:solidFill>
                  <a:srgbClr val="FF0000"/>
                </a:solidFill>
              </a:rPr>
              <a:t>Interesse</a:t>
            </a:r>
            <a:r>
              <a:rPr lang="it-IT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it-IT" altLang="zh-CN" sz="2000" b="1" dirty="0">
                <a:solidFill>
                  <a:srgbClr val="FF0000"/>
                </a:solidFill>
              </a:rPr>
              <a:t>domestico</a:t>
            </a:r>
            <a:r>
              <a:rPr lang="it-IT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it-IT" altLang="zh-CN" sz="2000" b="1" dirty="0">
                <a:solidFill>
                  <a:srgbClr val="FF0000"/>
                </a:solidFill>
              </a:rPr>
              <a:t>cinese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99456" y="4512637"/>
            <a:ext cx="9793087" cy="284515"/>
            <a:chOff x="899592" y="2852807"/>
            <a:chExt cx="7344815" cy="213386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30" name="Rectangle 61"/>
            <p:cNvSpPr/>
            <p:nvPr/>
          </p:nvSpPr>
          <p:spPr bwMode="auto">
            <a:xfrm>
              <a:off x="899592" y="2852807"/>
              <a:ext cx="7344815" cy="3203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09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466" b="0" kern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31" name="Flowchart: Merge 3"/>
            <p:cNvSpPr/>
            <p:nvPr/>
          </p:nvSpPr>
          <p:spPr bwMode="auto">
            <a:xfrm>
              <a:off x="1099027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09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466" b="0" kern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32" name="Flowchart: Merge 64"/>
            <p:cNvSpPr/>
            <p:nvPr/>
          </p:nvSpPr>
          <p:spPr bwMode="auto">
            <a:xfrm>
              <a:off x="3708663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09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466" b="0" kern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33" name="Flowchart: Merge 65"/>
            <p:cNvSpPr/>
            <p:nvPr/>
          </p:nvSpPr>
          <p:spPr bwMode="auto">
            <a:xfrm>
              <a:off x="6174461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09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466" b="0" kern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sp>
        <p:nvSpPr>
          <p:cNvPr id="35" name="Rectangle 11"/>
          <p:cNvSpPr>
            <a:spLocks/>
          </p:cNvSpPr>
          <p:nvPr/>
        </p:nvSpPr>
        <p:spPr bwMode="auto">
          <a:xfrm>
            <a:off x="6744071" y="5301208"/>
            <a:ext cx="4098211" cy="3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1219140">
              <a:lnSpc>
                <a:spcPct val="90000"/>
              </a:lnSpc>
            </a:pPr>
            <a:r>
              <a:rPr lang="it-IT" sz="2000" b="1" dirty="0" smtClean="0">
                <a:solidFill>
                  <a:srgbClr val="FF0000"/>
                </a:solidFill>
              </a:rPr>
              <a:t>BRI – Implicazioni esterne</a:t>
            </a:r>
            <a:endParaRPr lang="en-US" sz="2000" b="0" dirty="0" smtClean="0">
              <a:solidFill>
                <a:srgbClr val="FF0000"/>
              </a:solidFill>
              <a:latin typeface="+mj-ea"/>
              <a:ea typeface="+mj-ea"/>
              <a:cs typeface="Lato Regular" charset="0"/>
              <a:sym typeface="Lato Regular" charset="0"/>
            </a:endParaRPr>
          </a:p>
        </p:txBody>
      </p:sp>
      <p:sp>
        <p:nvSpPr>
          <p:cNvPr id="46" name="Rectangle 59"/>
          <p:cNvSpPr/>
          <p:nvPr/>
        </p:nvSpPr>
        <p:spPr bwMode="auto">
          <a:xfrm>
            <a:off x="916690" y="1518847"/>
            <a:ext cx="10291878" cy="2609609"/>
          </a:xfrm>
          <a:prstGeom prst="rect">
            <a:avLst/>
          </a:prstGeom>
          <a:blipFill>
            <a:blip r:embed="rId3" cstate="print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12" tIns="60956" rIns="121912" bIns="60956" numCol="1" rtlCol="0" anchor="t" anchorCtr="0" compatLnSpc="1">
            <a:prstTxWarp prst="textNoShape">
              <a:avLst/>
            </a:prstTxWarp>
          </a:bodyPr>
          <a:lstStyle/>
          <a:p>
            <a:pPr algn="ctr" defTabSz="1219091" fontAlgn="auto">
              <a:spcBef>
                <a:spcPts val="0"/>
              </a:spcBef>
              <a:spcAft>
                <a:spcPts val="0"/>
              </a:spcAft>
            </a:pPr>
            <a:endParaRPr lang="en-US" sz="7466" b="0" dirty="0">
              <a:solidFill>
                <a:schemeClr val="tx1">
                  <a:lumMod val="85000"/>
                  <a:lumOff val="15000"/>
                </a:schemeClr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267385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35" grpId="0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79576" y="1394773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2800" b="1" dirty="0"/>
              <a:t>Il luogo in cui la BRI intreccia le ambizioni strategiche cinesi con maggior forza è certamente</a:t>
            </a:r>
            <a:r>
              <a:rPr lang="it-IT" sz="2800" b="1" dirty="0">
                <a:solidFill>
                  <a:schemeClr val="tx2"/>
                </a:solidFill>
              </a:rPr>
              <a:t> </a:t>
            </a:r>
            <a:r>
              <a:rPr lang="it-IT" sz="2800" b="1" dirty="0">
                <a:solidFill>
                  <a:srgbClr val="C00000"/>
                </a:solidFill>
              </a:rPr>
              <a:t>l’Asia centrale</a:t>
            </a:r>
            <a:r>
              <a:rPr lang="it-IT" sz="2800" b="1" dirty="0">
                <a:solidFill>
                  <a:schemeClr val="tx2"/>
                </a:solidFill>
              </a:rPr>
              <a:t>. </a:t>
            </a:r>
            <a:endParaRPr lang="en-US" altLang="zh-CN" sz="2800" b="1" dirty="0">
              <a:solidFill>
                <a:schemeClr val="tx2"/>
              </a:solidFill>
              <a:latin typeface="+mj-ea"/>
              <a:ea typeface="+mj-ea"/>
              <a:cs typeface="Lato Light" charset="0"/>
              <a:sym typeface="Lato Light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51384" y="1063127"/>
            <a:ext cx="1593134" cy="1573785"/>
            <a:chOff x="1331640" y="854224"/>
            <a:chExt cx="1692063" cy="1671513"/>
          </a:xfrm>
        </p:grpSpPr>
        <p:pic>
          <p:nvPicPr>
            <p:cNvPr id="2050" name="Picture 2" descr="C:\Users\Thinkpad\Desktop\PNG\1_0003_渐变映射-2-副本-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874534"/>
              <a:ext cx="1692063" cy="1651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1850705" y="854224"/>
              <a:ext cx="446276" cy="12234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8000" dirty="0">
                  <a:solidFill>
                    <a:schemeClr val="bg1"/>
                  </a:solidFill>
                  <a:cs typeface="+mn-ea"/>
                  <a:sym typeface="+mn-lt"/>
                </a:rPr>
                <a:t>A</a:t>
              </a:r>
              <a:endParaRPr lang="zh-CN" altLang="en-US" sz="8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351584" y="2764085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latin typeface="+mj-ea"/>
                <a:ea typeface="+mj-ea"/>
              </a:defRPr>
            </a:lvl1pPr>
          </a:lstStyle>
          <a:p>
            <a:pPr algn="just"/>
            <a:r>
              <a:rPr lang="it-IT" sz="2800" b="1" dirty="0">
                <a:latin typeface="Agency FB" pitchFamily="34" charset="0"/>
              </a:rPr>
              <a:t>La centralità strategica di quest’area deriva dal fatto che essa rappresenta un </a:t>
            </a:r>
            <a:r>
              <a:rPr lang="it-IT" sz="2800" b="1" dirty="0">
                <a:solidFill>
                  <a:srgbClr val="C00000"/>
                </a:solidFill>
                <a:latin typeface="Agency FB" pitchFamily="34" charset="0"/>
              </a:rPr>
              <a:t>corridoio</a:t>
            </a:r>
            <a:r>
              <a:rPr lang="it-IT" sz="2800" b="1" dirty="0">
                <a:solidFill>
                  <a:schemeClr val="tx2"/>
                </a:solidFill>
                <a:latin typeface="Agency FB" pitchFamily="34" charset="0"/>
              </a:rPr>
              <a:t> </a:t>
            </a:r>
            <a:r>
              <a:rPr lang="it-IT" sz="2800" b="1" dirty="0">
                <a:latin typeface="Agency FB" pitchFamily="34" charset="0"/>
              </a:rPr>
              <a:t>per gli</a:t>
            </a:r>
            <a:r>
              <a:rPr lang="it-IT" sz="2800" b="1" dirty="0">
                <a:solidFill>
                  <a:schemeClr val="tx2"/>
                </a:solidFill>
                <a:latin typeface="Agency FB" pitchFamily="34" charset="0"/>
              </a:rPr>
              <a:t> </a:t>
            </a:r>
            <a:r>
              <a:rPr lang="it-IT" sz="2800" b="1" dirty="0">
                <a:solidFill>
                  <a:srgbClr val="C00000"/>
                </a:solidFill>
                <a:latin typeface="Agency FB" pitchFamily="34" charset="0"/>
              </a:rPr>
              <a:t>approvvigionamenti energetici </a:t>
            </a:r>
            <a:r>
              <a:rPr lang="it-IT" sz="2800" b="1" dirty="0">
                <a:latin typeface="Agency FB" pitchFamily="34" charset="0"/>
              </a:rPr>
              <a:t>che costituiscono un elemento fondamentale della sicurezza nazionale.</a:t>
            </a:r>
            <a:endParaRPr lang="en-US" altLang="zh-CN" sz="2800" dirty="0">
              <a:latin typeface="Agency FB" pitchFamily="34" charset="0"/>
              <a:sym typeface="Lato Light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9376" y="2780928"/>
            <a:ext cx="1593134" cy="1554662"/>
            <a:chOff x="1331640" y="2636674"/>
            <a:chExt cx="1692063" cy="1651203"/>
          </a:xfrm>
        </p:grpSpPr>
        <p:pic>
          <p:nvPicPr>
            <p:cNvPr id="19" name="Picture 2" descr="C:\Users\Thinkpad\Desktop\PNG\1_0003_渐变映射-2-副本-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36674"/>
              <a:ext cx="1692063" cy="1651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矩形 22"/>
            <p:cNvSpPr/>
            <p:nvPr/>
          </p:nvSpPr>
          <p:spPr>
            <a:xfrm>
              <a:off x="1861365" y="2636674"/>
              <a:ext cx="465512" cy="12234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8000" dirty="0">
                  <a:solidFill>
                    <a:schemeClr val="bg1"/>
                  </a:solidFill>
                  <a:cs typeface="+mn-ea"/>
                  <a:sym typeface="+mn-lt"/>
                </a:rPr>
                <a:t>B</a:t>
              </a:r>
              <a:endParaRPr lang="zh-CN" altLang="en-US" sz="8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8" name="Picture 5" descr="C:\Users\Thinkpad\Desktop\植物\-_0047_图层-3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034552" y="4437112"/>
            <a:ext cx="1772471" cy="232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11"/>
          <p:cNvSpPr txBox="1"/>
          <p:nvPr/>
        </p:nvSpPr>
        <p:spPr>
          <a:xfrm>
            <a:off x="1343472" y="353861"/>
            <a:ext cx="9361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200" spc="-150">
                <a:latin typeface="方正大黑_GBK" pitchFamily="65" charset="-122"/>
                <a:ea typeface="方正大黑_GBK" pitchFamily="65" charset="-122"/>
              </a:defRPr>
            </a:lvl1pPr>
          </a:lstStyle>
          <a:p>
            <a:pPr defTabSz="1219140">
              <a:defRPr/>
            </a:pPr>
            <a:r>
              <a:rPr lang="zh-CN" altLang="en-US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一带一路</a:t>
            </a:r>
            <a:r>
              <a:rPr kumimoji="0" lang="en-US" altLang="zh-CN" sz="3600" b="1" i="0" u="none" strike="noStrike" kern="0" cap="none" spc="-15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The Belt and </a:t>
            </a:r>
            <a:r>
              <a:rPr kumimoji="0" lang="en-US" altLang="zh-CN" sz="3600" b="1" i="0" u="none" strike="noStrike" kern="0" cap="none" spc="-15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Road Initiative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grpSp>
        <p:nvGrpSpPr>
          <p:cNvPr id="12" name="组合 23"/>
          <p:cNvGrpSpPr/>
          <p:nvPr/>
        </p:nvGrpSpPr>
        <p:grpSpPr>
          <a:xfrm>
            <a:off x="468239" y="4581128"/>
            <a:ext cx="1593134" cy="1554662"/>
            <a:chOff x="1331640" y="2636674"/>
            <a:chExt cx="1692063" cy="1651203"/>
          </a:xfrm>
        </p:grpSpPr>
        <p:pic>
          <p:nvPicPr>
            <p:cNvPr id="13" name="Picture 2" descr="C:\Users\Thinkpad\Desktop\PNG\1_0003_渐变映射-2-副本-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36674"/>
              <a:ext cx="1692063" cy="1651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 22"/>
            <p:cNvSpPr/>
            <p:nvPr/>
          </p:nvSpPr>
          <p:spPr>
            <a:xfrm>
              <a:off x="1861365" y="2636674"/>
              <a:ext cx="659226" cy="1557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s-AR" altLang="zh-CN" sz="8000" dirty="0">
                  <a:solidFill>
                    <a:schemeClr val="bg1"/>
                  </a:solidFill>
                  <a:cs typeface="+mn-ea"/>
                  <a:sym typeface="+mn-lt"/>
                </a:rPr>
                <a:t>C</a:t>
              </a:r>
              <a:endParaRPr lang="zh-CN" altLang="en-US" sz="8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TextBox 21"/>
          <p:cNvSpPr txBox="1"/>
          <p:nvPr/>
        </p:nvSpPr>
        <p:spPr>
          <a:xfrm>
            <a:off x="2140039" y="4509120"/>
            <a:ext cx="78945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latin typeface="+mj-ea"/>
                <a:ea typeface="+mj-ea"/>
              </a:defRPr>
            </a:lvl1pPr>
          </a:lstStyle>
          <a:p>
            <a:pPr algn="just"/>
            <a:r>
              <a:rPr lang="it-IT" sz="2800" b="1" dirty="0">
                <a:latin typeface="Agency FB" pitchFamily="34" charset="0"/>
              </a:rPr>
              <a:t>Negli ultimi anni, Pechino ha </a:t>
            </a:r>
            <a:r>
              <a:rPr lang="it-IT" sz="2800" b="1" dirty="0" smtClean="0">
                <a:latin typeface="Agency FB" pitchFamily="34" charset="0"/>
              </a:rPr>
              <a:t>adottato </a:t>
            </a:r>
            <a:r>
              <a:rPr lang="it-IT" sz="2800" b="1" dirty="0">
                <a:latin typeface="Agency FB" pitchFamily="34" charset="0"/>
              </a:rPr>
              <a:t>una </a:t>
            </a:r>
            <a:r>
              <a:rPr lang="it-IT" sz="2800" b="1" dirty="0">
                <a:solidFill>
                  <a:srgbClr val="C00000"/>
                </a:solidFill>
                <a:latin typeface="Agency FB" pitchFamily="34" charset="0"/>
              </a:rPr>
              <a:t>strategia di penetrazione</a:t>
            </a:r>
            <a:r>
              <a:rPr lang="it-IT" sz="2800" b="1" dirty="0">
                <a:solidFill>
                  <a:schemeClr val="tx2"/>
                </a:solidFill>
                <a:latin typeface="Agency FB" pitchFamily="34" charset="0"/>
              </a:rPr>
              <a:t> </a:t>
            </a:r>
            <a:r>
              <a:rPr lang="it-IT" sz="2800" b="1" dirty="0">
                <a:latin typeface="Agency FB" pitchFamily="34" charset="0"/>
              </a:rPr>
              <a:t>delle sue compagnie petrolifere nella regione, con il risultato che oggi</a:t>
            </a:r>
            <a:r>
              <a:rPr lang="it-IT" sz="2800" b="1" dirty="0">
                <a:solidFill>
                  <a:schemeClr val="tx2"/>
                </a:solidFill>
                <a:latin typeface="Agency FB" pitchFamily="34" charset="0"/>
              </a:rPr>
              <a:t> </a:t>
            </a:r>
            <a:r>
              <a:rPr lang="it-IT" sz="2800" b="1" dirty="0">
                <a:solidFill>
                  <a:srgbClr val="C00000"/>
                </a:solidFill>
                <a:latin typeface="Agency FB" pitchFamily="34" charset="0"/>
              </a:rPr>
              <a:t>Kazakistan, Uzbekistan e Iran </a:t>
            </a:r>
            <a:r>
              <a:rPr lang="it-IT" sz="2800" b="1" dirty="0">
                <a:latin typeface="Agency FB" pitchFamily="34" charset="0"/>
              </a:rPr>
              <a:t>sono tra i più importanti fornitori di petrolio e idrocarburi della </a:t>
            </a:r>
            <a:r>
              <a:rPr lang="it-IT" sz="2800" b="1" dirty="0" smtClean="0">
                <a:latin typeface="Agency FB" pitchFamily="34" charset="0"/>
              </a:rPr>
              <a:t>Cina.</a:t>
            </a:r>
            <a:endParaRPr lang="en-US" altLang="zh-CN" sz="2800" b="1" dirty="0">
              <a:latin typeface="Agency FB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563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11"/>
          <p:cNvSpPr txBox="1"/>
          <p:nvPr/>
        </p:nvSpPr>
        <p:spPr>
          <a:xfrm>
            <a:off x="2586078" y="353861"/>
            <a:ext cx="6534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200" spc="-150">
                <a:latin typeface="方正大黑_GBK" pitchFamily="65" charset="-122"/>
                <a:ea typeface="方正大黑_GBK" pitchFamily="65" charset="-122"/>
              </a:defRPr>
            </a:lvl1pPr>
          </a:lstStyle>
          <a:p>
            <a:pPr algn="ctr" defTabSz="1219140">
              <a:defRPr/>
            </a:pPr>
            <a:r>
              <a:rPr lang="es-AR" altLang="zh-CN" sz="36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gency FB" pitchFamily="34" charset="0"/>
                <a:ea typeface="+mj-ea"/>
              </a:rPr>
              <a:t>Rapporti con il Pakistan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gency FB" pitchFamily="34" charset="0"/>
              <a:ea typeface="+mj-ea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2279576" y="1000192"/>
            <a:ext cx="7416824" cy="5597160"/>
            <a:chOff x="443372" y="1215580"/>
            <a:chExt cx="6696744" cy="5112568"/>
          </a:xfrm>
        </p:grpSpPr>
        <p:pic>
          <p:nvPicPr>
            <p:cNvPr id="5" name="Immagine 6" descr="Immagine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72" y="1215580"/>
              <a:ext cx="6696744" cy="51125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7 Elipse"/>
            <p:cNvSpPr/>
            <p:nvPr/>
          </p:nvSpPr>
          <p:spPr>
            <a:xfrm>
              <a:off x="1487488" y="4869160"/>
              <a:ext cx="936104" cy="72008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6" name="5 Conector recto de flecha"/>
            <p:cNvCxnSpPr/>
            <p:nvPr/>
          </p:nvCxnSpPr>
          <p:spPr>
            <a:xfrm flipH="1">
              <a:off x="1955540" y="1772816"/>
              <a:ext cx="4140460" cy="3456384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 32"/>
          <p:cNvSpPr/>
          <p:nvPr/>
        </p:nvSpPr>
        <p:spPr>
          <a:xfrm>
            <a:off x="7248128" y="1050199"/>
            <a:ext cx="4896544" cy="1780378"/>
          </a:xfrm>
          <a:prstGeom prst="rect">
            <a:avLst/>
          </a:prstGeom>
        </p:spPr>
        <p:txBody>
          <a:bodyPr wrap="square" lIns="117239" tIns="58620" rIns="117239" bIns="58620">
            <a:spAutoFit/>
          </a:bodyPr>
          <a:lstStyle/>
          <a:p>
            <a:pPr algn="just" defTabSz="1219140">
              <a:lnSpc>
                <a:spcPct val="150000"/>
              </a:lnSpc>
            </a:pPr>
            <a:endParaRPr lang="it-IT" sz="1800" b="1" i="1" u="sng" dirty="0" smtClean="0">
              <a:solidFill>
                <a:srgbClr val="C00000"/>
              </a:solidFill>
            </a:endParaRPr>
          </a:p>
          <a:p>
            <a:pPr marL="285750" indent="-285750" algn="just" defTabSz="1219140">
              <a:lnSpc>
                <a:spcPct val="150000"/>
              </a:lnSpc>
              <a:buFont typeface="Wingdings" pitchFamily="2" charset="2"/>
              <a:buChar char="Ø"/>
            </a:pPr>
            <a:endParaRPr lang="it-IT" sz="1800" b="1" u="sng" dirty="0">
              <a:solidFill>
                <a:srgbClr val="C00000"/>
              </a:solidFill>
            </a:endParaRPr>
          </a:p>
          <a:p>
            <a:pPr algn="just" defTabSz="1219140">
              <a:lnSpc>
                <a:spcPct val="150000"/>
              </a:lnSpc>
            </a:pPr>
            <a:endParaRPr lang="it-IT" sz="1800" b="1" u="sng" dirty="0" smtClean="0">
              <a:solidFill>
                <a:srgbClr val="C00000"/>
              </a:solidFill>
            </a:endParaRPr>
          </a:p>
          <a:p>
            <a:pPr marL="285750" indent="-285750" algn="just" defTabSz="1219140">
              <a:lnSpc>
                <a:spcPct val="150000"/>
              </a:lnSpc>
              <a:buFont typeface="Wingdings" pitchFamily="2" charset="2"/>
              <a:buChar char="Ø"/>
            </a:pPr>
            <a:endParaRPr lang="zh-CN" altLang="en-US" sz="1800" b="1" dirty="0">
              <a:solidFill>
                <a:prstClr val="black"/>
              </a:solidFill>
              <a:latin typeface="+mj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931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1"/>
          <p:cNvSpPr txBox="1"/>
          <p:nvPr/>
        </p:nvSpPr>
        <p:spPr>
          <a:xfrm>
            <a:off x="2514070" y="353861"/>
            <a:ext cx="6534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200" spc="-150">
                <a:latin typeface="方正大黑_GBK" pitchFamily="65" charset="-122"/>
                <a:ea typeface="方正大黑_GBK" pitchFamily="65" charset="-122"/>
              </a:defRPr>
            </a:lvl1pPr>
          </a:lstStyle>
          <a:p>
            <a:pPr defTabSz="1219140">
              <a:defRPr/>
            </a:pPr>
            <a:r>
              <a:rPr kumimoji="0" lang="es-AR" altLang="zh-CN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Iran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pic>
        <p:nvPicPr>
          <p:cNvPr id="1026" name="Picture 2" descr="Risultati immagini per mappa di collaborazione tra iran e c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" y="1277478"/>
            <a:ext cx="6800293" cy="467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0" y="1277478"/>
            <a:ext cx="5231904" cy="279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8" name="7 Forma libre"/>
          <p:cNvSpPr/>
          <p:nvPr/>
        </p:nvSpPr>
        <p:spPr>
          <a:xfrm>
            <a:off x="1631290" y="2874874"/>
            <a:ext cx="3321100" cy="461840"/>
          </a:xfrm>
          <a:custGeom>
            <a:avLst/>
            <a:gdLst>
              <a:gd name="connsiteX0" fmla="*/ 0 w 3321100"/>
              <a:gd name="connsiteY0" fmla="*/ 80467 h 461840"/>
              <a:gd name="connsiteX1" fmla="*/ 36576 w 3321100"/>
              <a:gd name="connsiteY1" fmla="*/ 95097 h 461840"/>
              <a:gd name="connsiteX2" fmla="*/ 58521 w 3321100"/>
              <a:gd name="connsiteY2" fmla="*/ 109728 h 461840"/>
              <a:gd name="connsiteX3" fmla="*/ 95097 w 3321100"/>
              <a:gd name="connsiteY3" fmla="*/ 117043 h 461840"/>
              <a:gd name="connsiteX4" fmla="*/ 117043 w 3321100"/>
              <a:gd name="connsiteY4" fmla="*/ 124358 h 461840"/>
              <a:gd name="connsiteX5" fmla="*/ 212140 w 3321100"/>
              <a:gd name="connsiteY5" fmla="*/ 131673 h 461840"/>
              <a:gd name="connsiteX6" fmla="*/ 256032 w 3321100"/>
              <a:gd name="connsiteY6" fmla="*/ 153619 h 461840"/>
              <a:gd name="connsiteX7" fmla="*/ 299923 w 3321100"/>
              <a:gd name="connsiteY7" fmla="*/ 168249 h 461840"/>
              <a:gd name="connsiteX8" fmla="*/ 336499 w 3321100"/>
              <a:gd name="connsiteY8" fmla="*/ 175564 h 461840"/>
              <a:gd name="connsiteX9" fmla="*/ 380390 w 3321100"/>
              <a:gd name="connsiteY9" fmla="*/ 190195 h 461840"/>
              <a:gd name="connsiteX10" fmla="*/ 402336 w 3321100"/>
              <a:gd name="connsiteY10" fmla="*/ 197510 h 461840"/>
              <a:gd name="connsiteX11" fmla="*/ 468172 w 3321100"/>
              <a:gd name="connsiteY11" fmla="*/ 234086 h 461840"/>
              <a:gd name="connsiteX12" fmla="*/ 519379 w 3321100"/>
              <a:gd name="connsiteY12" fmla="*/ 241401 h 461840"/>
              <a:gd name="connsiteX13" fmla="*/ 541324 w 3321100"/>
              <a:gd name="connsiteY13" fmla="*/ 248716 h 461840"/>
              <a:gd name="connsiteX14" fmla="*/ 570585 w 3321100"/>
              <a:gd name="connsiteY14" fmla="*/ 256032 h 461840"/>
              <a:gd name="connsiteX15" fmla="*/ 585216 w 3321100"/>
              <a:gd name="connsiteY15" fmla="*/ 270662 h 461840"/>
              <a:gd name="connsiteX16" fmla="*/ 702259 w 3321100"/>
              <a:gd name="connsiteY16" fmla="*/ 277977 h 461840"/>
              <a:gd name="connsiteX17" fmla="*/ 797356 w 3321100"/>
              <a:gd name="connsiteY17" fmla="*/ 285292 h 461840"/>
              <a:gd name="connsiteX18" fmla="*/ 1148486 w 3321100"/>
              <a:gd name="connsiteY18" fmla="*/ 285292 h 461840"/>
              <a:gd name="connsiteX19" fmla="*/ 1170432 w 3321100"/>
              <a:gd name="connsiteY19" fmla="*/ 263347 h 461840"/>
              <a:gd name="connsiteX20" fmla="*/ 1192377 w 3321100"/>
              <a:gd name="connsiteY20" fmla="*/ 256032 h 461840"/>
              <a:gd name="connsiteX21" fmla="*/ 1228953 w 3321100"/>
              <a:gd name="connsiteY21" fmla="*/ 226771 h 461840"/>
              <a:gd name="connsiteX22" fmla="*/ 1272844 w 3321100"/>
              <a:gd name="connsiteY22" fmla="*/ 190195 h 461840"/>
              <a:gd name="connsiteX23" fmla="*/ 1302105 w 3321100"/>
              <a:gd name="connsiteY23" fmla="*/ 182880 h 461840"/>
              <a:gd name="connsiteX24" fmla="*/ 1389888 w 3321100"/>
              <a:gd name="connsiteY24" fmla="*/ 124358 h 461840"/>
              <a:gd name="connsiteX25" fmla="*/ 1411833 w 3321100"/>
              <a:gd name="connsiteY25" fmla="*/ 109728 h 461840"/>
              <a:gd name="connsiteX26" fmla="*/ 1492300 w 3321100"/>
              <a:gd name="connsiteY26" fmla="*/ 80467 h 461840"/>
              <a:gd name="connsiteX27" fmla="*/ 1543507 w 3321100"/>
              <a:gd name="connsiteY27" fmla="*/ 58521 h 461840"/>
              <a:gd name="connsiteX28" fmla="*/ 1587398 w 3321100"/>
              <a:gd name="connsiteY28" fmla="*/ 36576 h 461840"/>
              <a:gd name="connsiteX29" fmla="*/ 1616659 w 3321100"/>
              <a:gd name="connsiteY29" fmla="*/ 21945 h 461840"/>
              <a:gd name="connsiteX30" fmla="*/ 1667865 w 3321100"/>
              <a:gd name="connsiteY30" fmla="*/ 7315 h 461840"/>
              <a:gd name="connsiteX31" fmla="*/ 1689811 w 3321100"/>
              <a:gd name="connsiteY31" fmla="*/ 0 h 461840"/>
              <a:gd name="connsiteX32" fmla="*/ 2106777 w 3321100"/>
              <a:gd name="connsiteY32" fmla="*/ 7315 h 461840"/>
              <a:gd name="connsiteX33" fmla="*/ 2136038 w 3321100"/>
              <a:gd name="connsiteY33" fmla="*/ 14630 h 461840"/>
              <a:gd name="connsiteX34" fmla="*/ 2179929 w 3321100"/>
              <a:gd name="connsiteY34" fmla="*/ 36576 h 461840"/>
              <a:gd name="connsiteX35" fmla="*/ 2194560 w 3321100"/>
              <a:gd name="connsiteY35" fmla="*/ 51206 h 461840"/>
              <a:gd name="connsiteX36" fmla="*/ 2238451 w 3321100"/>
              <a:gd name="connsiteY36" fmla="*/ 87782 h 461840"/>
              <a:gd name="connsiteX37" fmla="*/ 2260396 w 3321100"/>
              <a:gd name="connsiteY37" fmla="*/ 131673 h 461840"/>
              <a:gd name="connsiteX38" fmla="*/ 2296972 w 3321100"/>
              <a:gd name="connsiteY38" fmla="*/ 160934 h 461840"/>
              <a:gd name="connsiteX39" fmla="*/ 2311603 w 3321100"/>
              <a:gd name="connsiteY39" fmla="*/ 212140 h 461840"/>
              <a:gd name="connsiteX40" fmla="*/ 2348179 w 3321100"/>
              <a:gd name="connsiteY40" fmla="*/ 241401 h 461840"/>
              <a:gd name="connsiteX41" fmla="*/ 2370124 w 3321100"/>
              <a:gd name="connsiteY41" fmla="*/ 285292 h 461840"/>
              <a:gd name="connsiteX42" fmla="*/ 2392070 w 3321100"/>
              <a:gd name="connsiteY42" fmla="*/ 299923 h 461840"/>
              <a:gd name="connsiteX43" fmla="*/ 2428646 w 3321100"/>
              <a:gd name="connsiteY43" fmla="*/ 336499 h 461840"/>
              <a:gd name="connsiteX44" fmla="*/ 2472537 w 3321100"/>
              <a:gd name="connsiteY44" fmla="*/ 351129 h 461840"/>
              <a:gd name="connsiteX45" fmla="*/ 2494483 w 3321100"/>
              <a:gd name="connsiteY45" fmla="*/ 358444 h 461840"/>
              <a:gd name="connsiteX46" fmla="*/ 2509113 w 3321100"/>
              <a:gd name="connsiteY46" fmla="*/ 373075 h 461840"/>
              <a:gd name="connsiteX47" fmla="*/ 2538374 w 3321100"/>
              <a:gd name="connsiteY47" fmla="*/ 387705 h 461840"/>
              <a:gd name="connsiteX48" fmla="*/ 2626156 w 3321100"/>
              <a:gd name="connsiteY48" fmla="*/ 402336 h 461840"/>
              <a:gd name="connsiteX49" fmla="*/ 2662732 w 3321100"/>
              <a:gd name="connsiteY49" fmla="*/ 409651 h 461840"/>
              <a:gd name="connsiteX50" fmla="*/ 2691993 w 3321100"/>
              <a:gd name="connsiteY50" fmla="*/ 416966 h 461840"/>
              <a:gd name="connsiteX51" fmla="*/ 2735884 w 3321100"/>
              <a:gd name="connsiteY51" fmla="*/ 431596 h 461840"/>
              <a:gd name="connsiteX52" fmla="*/ 2874873 w 3321100"/>
              <a:gd name="connsiteY52" fmla="*/ 446227 h 461840"/>
              <a:gd name="connsiteX53" fmla="*/ 2926080 w 3321100"/>
              <a:gd name="connsiteY53" fmla="*/ 453542 h 461840"/>
              <a:gd name="connsiteX54" fmla="*/ 2962656 w 3321100"/>
              <a:gd name="connsiteY54" fmla="*/ 460857 h 461840"/>
              <a:gd name="connsiteX55" fmla="*/ 3321100 w 3321100"/>
              <a:gd name="connsiteY55" fmla="*/ 460857 h 46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321100" h="461840">
                <a:moveTo>
                  <a:pt x="0" y="80467"/>
                </a:moveTo>
                <a:cubicBezTo>
                  <a:pt x="12192" y="85344"/>
                  <a:pt x="24831" y="89224"/>
                  <a:pt x="36576" y="95097"/>
                </a:cubicBezTo>
                <a:cubicBezTo>
                  <a:pt x="44440" y="99029"/>
                  <a:pt x="50289" y="106641"/>
                  <a:pt x="58521" y="109728"/>
                </a:cubicBezTo>
                <a:cubicBezTo>
                  <a:pt x="70163" y="114094"/>
                  <a:pt x="83035" y="114028"/>
                  <a:pt x="95097" y="117043"/>
                </a:cubicBezTo>
                <a:cubicBezTo>
                  <a:pt x="102578" y="118913"/>
                  <a:pt x="109392" y="123402"/>
                  <a:pt x="117043" y="124358"/>
                </a:cubicBezTo>
                <a:cubicBezTo>
                  <a:pt x="148590" y="128301"/>
                  <a:pt x="180441" y="129235"/>
                  <a:pt x="212140" y="131673"/>
                </a:cubicBezTo>
                <a:cubicBezTo>
                  <a:pt x="235642" y="155175"/>
                  <a:pt x="217512" y="142063"/>
                  <a:pt x="256032" y="153619"/>
                </a:cubicBezTo>
                <a:cubicBezTo>
                  <a:pt x="270803" y="158050"/>
                  <a:pt x="284801" y="165225"/>
                  <a:pt x="299923" y="168249"/>
                </a:cubicBezTo>
                <a:cubicBezTo>
                  <a:pt x="312115" y="170687"/>
                  <a:pt x="324504" y="172292"/>
                  <a:pt x="336499" y="175564"/>
                </a:cubicBezTo>
                <a:cubicBezTo>
                  <a:pt x="351377" y="179622"/>
                  <a:pt x="365760" y="185318"/>
                  <a:pt x="380390" y="190195"/>
                </a:cubicBezTo>
                <a:lnTo>
                  <a:pt x="402336" y="197510"/>
                </a:lnTo>
                <a:cubicBezTo>
                  <a:pt x="427476" y="214270"/>
                  <a:pt x="440582" y="228568"/>
                  <a:pt x="468172" y="234086"/>
                </a:cubicBezTo>
                <a:cubicBezTo>
                  <a:pt x="485079" y="237467"/>
                  <a:pt x="502310" y="238963"/>
                  <a:pt x="519379" y="241401"/>
                </a:cubicBezTo>
                <a:cubicBezTo>
                  <a:pt x="526694" y="243839"/>
                  <a:pt x="533910" y="246598"/>
                  <a:pt x="541324" y="248716"/>
                </a:cubicBezTo>
                <a:cubicBezTo>
                  <a:pt x="550991" y="251478"/>
                  <a:pt x="561593" y="251536"/>
                  <a:pt x="570585" y="256032"/>
                </a:cubicBezTo>
                <a:cubicBezTo>
                  <a:pt x="576754" y="259116"/>
                  <a:pt x="578413" y="269528"/>
                  <a:pt x="585216" y="270662"/>
                </a:cubicBezTo>
                <a:cubicBezTo>
                  <a:pt x="623775" y="277088"/>
                  <a:pt x="663261" y="275288"/>
                  <a:pt x="702259" y="277977"/>
                </a:cubicBezTo>
                <a:lnTo>
                  <a:pt x="797356" y="285292"/>
                </a:lnTo>
                <a:cubicBezTo>
                  <a:pt x="924942" y="317192"/>
                  <a:pt x="878345" y="308283"/>
                  <a:pt x="1148486" y="285292"/>
                </a:cubicBezTo>
                <a:cubicBezTo>
                  <a:pt x="1158794" y="284415"/>
                  <a:pt x="1161824" y="269085"/>
                  <a:pt x="1170432" y="263347"/>
                </a:cubicBezTo>
                <a:cubicBezTo>
                  <a:pt x="1176848" y="259070"/>
                  <a:pt x="1185062" y="258470"/>
                  <a:pt x="1192377" y="256032"/>
                </a:cubicBezTo>
                <a:cubicBezTo>
                  <a:pt x="1234944" y="213465"/>
                  <a:pt x="1173584" y="272912"/>
                  <a:pt x="1228953" y="226771"/>
                </a:cubicBezTo>
                <a:cubicBezTo>
                  <a:pt x="1247562" y="211263"/>
                  <a:pt x="1250409" y="199810"/>
                  <a:pt x="1272844" y="190195"/>
                </a:cubicBezTo>
                <a:cubicBezTo>
                  <a:pt x="1282085" y="186235"/>
                  <a:pt x="1292351" y="185318"/>
                  <a:pt x="1302105" y="182880"/>
                </a:cubicBezTo>
                <a:lnTo>
                  <a:pt x="1389888" y="124358"/>
                </a:lnTo>
                <a:cubicBezTo>
                  <a:pt x="1397203" y="119481"/>
                  <a:pt x="1403493" y="112508"/>
                  <a:pt x="1411833" y="109728"/>
                </a:cubicBezTo>
                <a:cubicBezTo>
                  <a:pt x="1432310" y="102902"/>
                  <a:pt x="1471948" y="90643"/>
                  <a:pt x="1492300" y="80467"/>
                </a:cubicBezTo>
                <a:cubicBezTo>
                  <a:pt x="1542820" y="55207"/>
                  <a:pt x="1482608" y="73745"/>
                  <a:pt x="1543507" y="58521"/>
                </a:cubicBezTo>
                <a:cubicBezTo>
                  <a:pt x="1585683" y="30404"/>
                  <a:pt x="1544995" y="54749"/>
                  <a:pt x="1587398" y="36576"/>
                </a:cubicBezTo>
                <a:cubicBezTo>
                  <a:pt x="1597421" y="32280"/>
                  <a:pt x="1606636" y="26241"/>
                  <a:pt x="1616659" y="21945"/>
                </a:cubicBezTo>
                <a:cubicBezTo>
                  <a:pt x="1634197" y="14428"/>
                  <a:pt x="1649306" y="12617"/>
                  <a:pt x="1667865" y="7315"/>
                </a:cubicBezTo>
                <a:cubicBezTo>
                  <a:pt x="1675279" y="5197"/>
                  <a:pt x="1682496" y="2438"/>
                  <a:pt x="1689811" y="0"/>
                </a:cubicBezTo>
                <a:lnTo>
                  <a:pt x="2106777" y="7315"/>
                </a:lnTo>
                <a:cubicBezTo>
                  <a:pt x="2116825" y="7644"/>
                  <a:pt x="2126797" y="10670"/>
                  <a:pt x="2136038" y="14630"/>
                </a:cubicBezTo>
                <a:cubicBezTo>
                  <a:pt x="2235347" y="57189"/>
                  <a:pt x="2087420" y="5735"/>
                  <a:pt x="2179929" y="36576"/>
                </a:cubicBezTo>
                <a:cubicBezTo>
                  <a:pt x="2184806" y="41453"/>
                  <a:pt x="2189174" y="46898"/>
                  <a:pt x="2194560" y="51206"/>
                </a:cubicBezTo>
                <a:cubicBezTo>
                  <a:pt x="2223328" y="74220"/>
                  <a:pt x="2212389" y="56507"/>
                  <a:pt x="2238451" y="87782"/>
                </a:cubicBezTo>
                <a:cubicBezTo>
                  <a:pt x="2278092" y="135352"/>
                  <a:pt x="2232116" y="84541"/>
                  <a:pt x="2260396" y="131673"/>
                </a:cubicBezTo>
                <a:cubicBezTo>
                  <a:pt x="2267345" y="143255"/>
                  <a:pt x="2287004" y="154289"/>
                  <a:pt x="2296972" y="160934"/>
                </a:cubicBezTo>
                <a:cubicBezTo>
                  <a:pt x="2298338" y="166397"/>
                  <a:pt x="2307106" y="204645"/>
                  <a:pt x="2311603" y="212140"/>
                </a:cubicBezTo>
                <a:cubicBezTo>
                  <a:pt x="2318553" y="223724"/>
                  <a:pt x="2338209" y="234754"/>
                  <a:pt x="2348179" y="241401"/>
                </a:cubicBezTo>
                <a:cubicBezTo>
                  <a:pt x="2354128" y="259250"/>
                  <a:pt x="2355943" y="271111"/>
                  <a:pt x="2370124" y="285292"/>
                </a:cubicBezTo>
                <a:cubicBezTo>
                  <a:pt x="2376341" y="291509"/>
                  <a:pt x="2385453" y="294133"/>
                  <a:pt x="2392070" y="299923"/>
                </a:cubicBezTo>
                <a:cubicBezTo>
                  <a:pt x="2405046" y="311277"/>
                  <a:pt x="2412289" y="331047"/>
                  <a:pt x="2428646" y="336499"/>
                </a:cubicBezTo>
                <a:lnTo>
                  <a:pt x="2472537" y="351129"/>
                </a:lnTo>
                <a:lnTo>
                  <a:pt x="2494483" y="358444"/>
                </a:lnTo>
                <a:cubicBezTo>
                  <a:pt x="2499360" y="363321"/>
                  <a:pt x="2503374" y="369249"/>
                  <a:pt x="2509113" y="373075"/>
                </a:cubicBezTo>
                <a:cubicBezTo>
                  <a:pt x="2518186" y="379124"/>
                  <a:pt x="2528163" y="383876"/>
                  <a:pt x="2538374" y="387705"/>
                </a:cubicBezTo>
                <a:cubicBezTo>
                  <a:pt x="2563955" y="397298"/>
                  <a:pt x="2602147" y="398642"/>
                  <a:pt x="2626156" y="402336"/>
                </a:cubicBezTo>
                <a:cubicBezTo>
                  <a:pt x="2638445" y="404227"/>
                  <a:pt x="2650595" y="406954"/>
                  <a:pt x="2662732" y="409651"/>
                </a:cubicBezTo>
                <a:cubicBezTo>
                  <a:pt x="2672546" y="411832"/>
                  <a:pt x="2682363" y="414077"/>
                  <a:pt x="2691993" y="416966"/>
                </a:cubicBezTo>
                <a:cubicBezTo>
                  <a:pt x="2706764" y="421397"/>
                  <a:pt x="2720547" y="429982"/>
                  <a:pt x="2735884" y="431596"/>
                </a:cubicBezTo>
                <a:lnTo>
                  <a:pt x="2874873" y="446227"/>
                </a:lnTo>
                <a:cubicBezTo>
                  <a:pt x="2892002" y="448203"/>
                  <a:pt x="2909072" y="450707"/>
                  <a:pt x="2926080" y="453542"/>
                </a:cubicBezTo>
                <a:cubicBezTo>
                  <a:pt x="2938344" y="455586"/>
                  <a:pt x="2950225" y="460627"/>
                  <a:pt x="2962656" y="460857"/>
                </a:cubicBezTo>
                <a:cubicBezTo>
                  <a:pt x="3082117" y="463069"/>
                  <a:pt x="3201619" y="460857"/>
                  <a:pt x="3321100" y="460857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CuadroTexto"/>
          <p:cNvSpPr txBox="1"/>
          <p:nvPr/>
        </p:nvSpPr>
        <p:spPr>
          <a:xfrm>
            <a:off x="6960096" y="188640"/>
            <a:ext cx="504056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b="1" dirty="0"/>
              <a:t>l’Iran è centrale per capire il ruolo determinante della Cina in tutto il Medio Oriente: le </a:t>
            </a:r>
            <a:r>
              <a:rPr lang="it-IT" b="1" dirty="0">
                <a:solidFill>
                  <a:srgbClr val="C00000"/>
                </a:solidFill>
              </a:rPr>
              <a:t>riserve iraniane di petrolio sono le quarte al mondo, quelle di gas naturale le </a:t>
            </a:r>
            <a:r>
              <a:rPr lang="it-IT" b="1" dirty="0" smtClean="0">
                <a:solidFill>
                  <a:srgbClr val="C00000"/>
                </a:solidFill>
              </a:rPr>
              <a:t>seconde.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b="1" dirty="0" smtClean="0">
              <a:solidFill>
                <a:srgbClr val="C00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it-IT" b="1" dirty="0"/>
              <a:t>L'Iran è un punto strategico per la coesione della BRI via terra, in quanto punto di connessione con la Russia e l’Europa</a:t>
            </a:r>
            <a:r>
              <a:rPr lang="it-IT" b="1" dirty="0" smtClean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b="1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it-IT" b="1" dirty="0"/>
              <a:t>Nuovo collegamento ferroviario (</a:t>
            </a:r>
            <a:r>
              <a:rPr lang="it-IT" b="1" dirty="0" err="1">
                <a:solidFill>
                  <a:srgbClr val="C00000"/>
                </a:solidFill>
              </a:rPr>
              <a:t>Transnational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Rail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Corridor</a:t>
            </a:r>
            <a:r>
              <a:rPr lang="it-IT" b="1" dirty="0"/>
              <a:t>), unisce l'Iran al Kazakhistan attraverso il Turkmenistan e la frontiera con la Cina, lungo 908 </a:t>
            </a:r>
            <a:r>
              <a:rPr lang="it-IT" b="1" dirty="0" smtClean="0"/>
              <a:t>chilometri,  </a:t>
            </a:r>
            <a:r>
              <a:rPr lang="it-IT" b="1" dirty="0" smtClean="0">
                <a:solidFill>
                  <a:srgbClr val="C00000"/>
                </a:solidFill>
              </a:rPr>
              <a:t>riunisce </a:t>
            </a:r>
            <a:r>
              <a:rPr lang="it-IT" b="1" dirty="0">
                <a:solidFill>
                  <a:srgbClr val="C00000"/>
                </a:solidFill>
              </a:rPr>
              <a:t>tutti i porti e i terminali chiave dell'intera regione del Mar Caspio</a:t>
            </a:r>
            <a:r>
              <a:rPr lang="it-IT" dirty="0">
                <a:solidFill>
                  <a:srgbClr val="C00000"/>
                </a:solidFill>
              </a:rPr>
              <a:t>.</a:t>
            </a:r>
            <a:endParaRPr lang="es-AR" dirty="0">
              <a:solidFill>
                <a:srgbClr val="C00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s-AR" b="1" dirty="0"/>
          </a:p>
          <a:p>
            <a:pPr marL="342900" indent="-342900">
              <a:buFont typeface="Wingdings" pitchFamily="2" charset="2"/>
              <a:buChar char="Ø"/>
            </a:pPr>
            <a:endParaRPr lang="es-A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9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1"/>
          <p:cNvSpPr txBox="1"/>
          <p:nvPr/>
        </p:nvSpPr>
        <p:spPr>
          <a:xfrm>
            <a:off x="2298046" y="353861"/>
            <a:ext cx="6534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200" spc="-150">
                <a:latin typeface="方正大黑_GBK" pitchFamily="65" charset="-122"/>
                <a:ea typeface="方正大黑_GBK" pitchFamily="65" charset="-122"/>
              </a:defRPr>
            </a:lvl1pPr>
          </a:lstStyle>
          <a:p>
            <a:pPr defTabSz="1219140">
              <a:defRPr/>
            </a:pPr>
            <a:r>
              <a:rPr lang="es-AR" altLang="zh-CN" sz="36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gency FB" pitchFamily="34" charset="0"/>
                <a:ea typeface="+mj-ea"/>
              </a:rPr>
              <a:t>Medio Oriente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gency FB" pitchFamily="34" charset="0"/>
              <a:ea typeface="+mj-ea"/>
            </a:endParaRPr>
          </a:p>
        </p:txBody>
      </p:sp>
      <p:grpSp>
        <p:nvGrpSpPr>
          <p:cNvPr id="26" name="Group 13"/>
          <p:cNvGrpSpPr>
            <a:grpSpLocks/>
          </p:cNvGrpSpPr>
          <p:nvPr/>
        </p:nvGrpSpPr>
        <p:grpSpPr bwMode="auto">
          <a:xfrm>
            <a:off x="1292467" y="4825370"/>
            <a:ext cx="464344" cy="463551"/>
            <a:chOff x="0" y="0"/>
            <a:chExt cx="584" cy="584"/>
          </a:xfrm>
        </p:grpSpPr>
        <p:sp>
          <p:nvSpPr>
            <p:cNvPr id="27" name="Oval 14"/>
            <p:cNvSpPr>
              <a:spLocks/>
            </p:cNvSpPr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defTabSz="1219140">
                <a:defRPr/>
              </a:pPr>
              <a:endParaRPr lang="en-US" sz="2400" b="0" kern="0">
                <a:solidFill>
                  <a:schemeClr val="bg1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28" name="Rectangle 15"/>
            <p:cNvSpPr>
              <a:spLocks/>
            </p:cNvSpPr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1219140">
                <a:defRPr/>
              </a:pPr>
              <a:r>
                <a:rPr lang="en-US" sz="1600" b="0" kern="0">
                  <a:solidFill>
                    <a:schemeClr val="bg1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1</a:t>
              </a:r>
            </a:p>
          </p:txBody>
        </p:sp>
      </p:grpSp>
      <p:grpSp>
        <p:nvGrpSpPr>
          <p:cNvPr id="29" name="Group 4"/>
          <p:cNvGrpSpPr/>
          <p:nvPr/>
        </p:nvGrpSpPr>
        <p:grpSpPr>
          <a:xfrm>
            <a:off x="1143342" y="4257004"/>
            <a:ext cx="9793087" cy="284515"/>
            <a:chOff x="899592" y="2852807"/>
            <a:chExt cx="7344815" cy="213386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30" name="Rectangle 61"/>
            <p:cNvSpPr/>
            <p:nvPr/>
          </p:nvSpPr>
          <p:spPr bwMode="auto">
            <a:xfrm>
              <a:off x="899592" y="2852807"/>
              <a:ext cx="7344815" cy="3203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09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466" b="0" kern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31" name="Flowchart: Merge 3"/>
            <p:cNvSpPr/>
            <p:nvPr/>
          </p:nvSpPr>
          <p:spPr bwMode="auto">
            <a:xfrm>
              <a:off x="1099027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09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466" b="0" kern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32" name="Flowchart: Merge 64"/>
            <p:cNvSpPr/>
            <p:nvPr/>
          </p:nvSpPr>
          <p:spPr bwMode="auto">
            <a:xfrm>
              <a:off x="3708663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09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466" b="0" kern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33" name="Flowchart: Merge 65"/>
            <p:cNvSpPr/>
            <p:nvPr/>
          </p:nvSpPr>
          <p:spPr bwMode="auto">
            <a:xfrm>
              <a:off x="6174461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09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466" b="0" kern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37" name="Group 13"/>
          <p:cNvGrpSpPr>
            <a:grpSpLocks/>
          </p:cNvGrpSpPr>
          <p:nvPr/>
        </p:nvGrpSpPr>
        <p:grpSpPr bwMode="auto">
          <a:xfrm>
            <a:off x="4796957" y="4825370"/>
            <a:ext cx="464344" cy="463551"/>
            <a:chOff x="0" y="0"/>
            <a:chExt cx="584" cy="584"/>
          </a:xfrm>
        </p:grpSpPr>
        <p:sp>
          <p:nvSpPr>
            <p:cNvPr id="38" name="Oval 14"/>
            <p:cNvSpPr>
              <a:spLocks/>
            </p:cNvSpPr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defTabSz="1219140">
                <a:defRPr/>
              </a:pPr>
              <a:endParaRPr lang="en-US" sz="2400" b="0" kern="0">
                <a:solidFill>
                  <a:schemeClr val="bg1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39" name="Rectangle 15"/>
            <p:cNvSpPr>
              <a:spLocks/>
            </p:cNvSpPr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1219140">
                <a:defRPr/>
              </a:pPr>
              <a:r>
                <a:rPr lang="en-US" sz="1600" b="0" kern="0">
                  <a:solidFill>
                    <a:schemeClr val="bg1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2</a:t>
              </a:r>
            </a:p>
          </p:txBody>
        </p:sp>
      </p:grpSp>
      <p:grpSp>
        <p:nvGrpSpPr>
          <p:cNvPr id="43" name="Group 13"/>
          <p:cNvGrpSpPr>
            <a:grpSpLocks/>
          </p:cNvGrpSpPr>
          <p:nvPr/>
        </p:nvGrpSpPr>
        <p:grpSpPr bwMode="auto">
          <a:xfrm>
            <a:off x="8129805" y="4825372"/>
            <a:ext cx="464345" cy="463551"/>
            <a:chOff x="20" y="0"/>
            <a:chExt cx="584" cy="584"/>
          </a:xfrm>
        </p:grpSpPr>
        <p:sp>
          <p:nvSpPr>
            <p:cNvPr id="44" name="Oval 14"/>
            <p:cNvSpPr>
              <a:spLocks/>
            </p:cNvSpPr>
            <p:nvPr/>
          </p:nvSpPr>
          <p:spPr bwMode="auto">
            <a:xfrm>
              <a:off x="20" y="0"/>
              <a:ext cx="584" cy="58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defTabSz="1219140">
                <a:defRPr/>
              </a:pPr>
              <a:endParaRPr lang="en-US" sz="2400" b="0" kern="0">
                <a:solidFill>
                  <a:schemeClr val="bg1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45" name="Rectangle 15"/>
            <p:cNvSpPr>
              <a:spLocks/>
            </p:cNvSpPr>
            <p:nvPr/>
          </p:nvSpPr>
          <p:spPr bwMode="auto">
            <a:xfrm>
              <a:off x="20" y="45"/>
              <a:ext cx="584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1219140">
                <a:defRPr/>
              </a:pPr>
              <a:r>
                <a:rPr lang="en-US" sz="1600" b="0" kern="0">
                  <a:solidFill>
                    <a:schemeClr val="bg1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3</a:t>
              </a:r>
            </a:p>
          </p:txBody>
        </p:sp>
      </p:grpSp>
      <p:sp>
        <p:nvSpPr>
          <p:cNvPr id="2" name="1 CuadroTexto"/>
          <p:cNvSpPr txBox="1"/>
          <p:nvPr/>
        </p:nvSpPr>
        <p:spPr>
          <a:xfrm>
            <a:off x="767408" y="2420888"/>
            <a:ext cx="108732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L</a:t>
            </a:r>
            <a:r>
              <a:rPr lang="it-IT" sz="2000" b="1" dirty="0" smtClean="0"/>
              <a:t>a </a:t>
            </a:r>
            <a:r>
              <a:rPr lang="it-IT" sz="2000" b="1" dirty="0"/>
              <a:t>Cina ha cercato di promuovere sempre più intense relazioni economiche con la Regione, cercando di non limitarle al solo approvvigionamento </a:t>
            </a:r>
            <a:r>
              <a:rPr lang="it-IT" sz="2000" b="1" dirty="0" smtClean="0"/>
              <a:t>energetico</a:t>
            </a:r>
          </a:p>
          <a:p>
            <a:endParaRPr lang="it-IT" sz="2000" b="1" dirty="0" smtClean="0"/>
          </a:p>
          <a:p>
            <a:r>
              <a:rPr lang="it-IT" sz="2000" b="1" dirty="0" smtClean="0"/>
              <a:t>La </a:t>
            </a:r>
            <a:r>
              <a:rPr lang="it-IT" sz="2000" b="1" dirty="0"/>
              <a:t>Cina e i paesi arabi adottano il modello di cooperazione che è stato efficacemente </a:t>
            </a:r>
            <a:r>
              <a:rPr lang="it-IT" sz="2000" b="1" dirty="0">
                <a:solidFill>
                  <a:srgbClr val="C00000"/>
                </a:solidFill>
              </a:rPr>
              <a:t>sintetizzato</a:t>
            </a:r>
            <a:r>
              <a:rPr lang="it-IT" sz="2000" b="1" dirty="0"/>
              <a:t> con la formula “</a:t>
            </a:r>
            <a:r>
              <a:rPr lang="it-IT" sz="2000" b="1" dirty="0">
                <a:solidFill>
                  <a:srgbClr val="C00000"/>
                </a:solidFill>
              </a:rPr>
              <a:t>1+2+3</a:t>
            </a:r>
            <a:r>
              <a:rPr lang="it-IT" sz="2000" b="1" dirty="0"/>
              <a:t>”, i tre pilastri dell’azione cinese in Medio Oriente</a:t>
            </a:r>
            <a:endParaRPr lang="es-AR" sz="2000" b="1" dirty="0"/>
          </a:p>
        </p:txBody>
      </p:sp>
      <p:sp>
        <p:nvSpPr>
          <p:cNvPr id="3" name="2 Rectángulo"/>
          <p:cNvSpPr/>
          <p:nvPr/>
        </p:nvSpPr>
        <p:spPr>
          <a:xfrm>
            <a:off x="1830359" y="4801856"/>
            <a:ext cx="2844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/>
              <a:t>cooperazione energetica </a:t>
            </a:r>
            <a:endParaRPr lang="es-AR" b="1" dirty="0"/>
          </a:p>
        </p:txBody>
      </p:sp>
      <p:sp>
        <p:nvSpPr>
          <p:cNvPr id="47" name="46 Rectángulo"/>
          <p:cNvSpPr/>
          <p:nvPr/>
        </p:nvSpPr>
        <p:spPr>
          <a:xfrm>
            <a:off x="5296552" y="4831720"/>
            <a:ext cx="31606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/>
              <a:t>la costruzione di infrastrutture e gli investimenti come facilitatori del primo punto </a:t>
            </a:r>
            <a:endParaRPr lang="es-AR" b="1" dirty="0"/>
          </a:p>
        </p:txBody>
      </p:sp>
      <p:sp>
        <p:nvSpPr>
          <p:cNvPr id="48" name="47 Rectángulo"/>
          <p:cNvSpPr/>
          <p:nvPr/>
        </p:nvSpPr>
        <p:spPr>
          <a:xfrm>
            <a:off x="8688289" y="4767535"/>
            <a:ext cx="3240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/>
              <a:t>l’energia nucleare, l’industria aereospaziale e la ricerca di nuove fonti energetiche </a:t>
            </a:r>
            <a:endParaRPr lang="es-AR" b="1" dirty="0"/>
          </a:p>
        </p:txBody>
      </p:sp>
      <p:pic>
        <p:nvPicPr>
          <p:cNvPr id="49" name="48 Imagen" descr="Risultati immagini per mapa de relaciones china medio orient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t="10391" r="-736" b="40329"/>
          <a:stretch/>
        </p:blipFill>
        <p:spPr bwMode="auto">
          <a:xfrm>
            <a:off x="4888770" y="326637"/>
            <a:ext cx="6627635" cy="2088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644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47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CAF6766D-2F6D-4A4F-B922-5FCF2E5D98A0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GQAjUmHb5M5aCsAALNWAAAXAAAAdW5pdmVyc2FsL3VuaXZlcnNhbC5wbmftfHlYU9farz32aAcErRYSgaSWVq2VxBglIJDUOtDWqVY9DgRSjCRYIRgQCJChHlvGQLRVoqJE5VhnEKIkQki0QLYaIEKrMSUQyS5EDBA3QxLIdBOwRXvaP+493/fce59PnocnyV7rXev3vusd91575X6+PmLaG7PfmDRp0rRPP1n5xaRJf8dNmjQ58bUpriuv3eif7Pp4JfmLiI8nlTX79bh+vEpdvm75pEkVvDdtMX93/X597yfbkydN8qxz/78CJJ7fNWnSPz75dOXyzYzovvZE3hXqdmdM9Ez01z4ftc47/iWZudOEJd8NSHhj5aw5h1d+cHT2vz77+ptZf3/d+63XTue9/jEm6NS0Vy4F1k96ZUbeJx9c++eg9WSd9G57jf6E6vhSrD7aEA3MC6mkUuzHlgqpZRRODcW49UTg6IiSwzb9+Cb6RLjTNqhnD3wvmOT+02DIl7jti02KWHRhMT0mley++PWKGaHdj5kam1rJLoqe4b706F59STqe5tA67aSMv493erum+0Nb8DL3j73xO1XMhg2c0Z+GPp5orHxzbA7Pk/TBSQ2EBOcNJQtVy+0btHq5rl71BbtfWUw7GSRzujvV3CiiD96aimTmbmA92SQ/9uFjmAjvHFHKGtNk1vah6si9x3hGCEASZA6V1HR9aKD4AWRFas8hR25HtCp0fT5RQTPNme0CEWOhYjB2txYIqWdpLmipbuxPymI1zK4PSemmUZXM0XCr83o5q099JVLUHKs69wBDs/cIHD0jr/kHRNtGb3mxn9oSNoRBKzPsoZ12I8d5fdoGqKIviaS1deOU5TXDdKyUWpfxtEAF9lnZRnlCubUCDTRtlY3e1/MSJOz79MG5CLRr2nv6X+RNwx9ND7izJ3rw+GBn/Ehqd7XrCsOnjuKRpxC1f1rj+V3Nw2GpbhlmiMJP6ZmNA63J4Z5yA/kjopS1FRfuXRiDrYlHyte5Rgum4YJoWbAN8ukzAvSXoocvDhqyYJ/Lh3WVDBaxyo/YYZaaay2m6crp/vwGg8IcWtL0Nhp4LclpNwtI8zoSJQkeODABrLLiq4qTzsmbGOEdCDSPus8xInCOjLTtvFwoalCsIOJpvvwCg7wc8rhN385sLhL5Kj0L2uqPLitZWi2JTy+Ggi9ZtxMeMKytA2xdF49jA9EdGyROp8PoZKsBH1VBG9c6zR9MVInh2kjDjGSmdqEWod0EGgjSDXLztjC5OJop4FnzSQCZpy0XOyysPEOh9XUw84MaASNzbhmuw/lFWGRYjfGqAV4p4TEWqlVu/du7jfYr0LrC4++YeO7yD6b82AWr8sODlZjVXGR+wa05NF80z9AQq9iYRERHe4IsQIH5J9cgt9dbC1UAOceMW93IQrSJ+9c9dsnYWMRVNk0/oLVsA+751G0meiMzuUzM3+Rd0B4iHpXPB1XiXpJzmKQk8figSUH9WB4LsuXWHFFDLMTQVdLb6U5oAGXGIgzi5tYBqa7Lsg2E5H3kq1yzS/QpRXXbiN4qf2Qa0duYSGTPdC05A6kwtliWSjvAPsg+M9E1hTVGg8ID9Db6dokf+TFDArLBwVkiX3N4NNKMlSJB8zs1gvxdIEVjHsgM7Sdr0iROsVENf8uMaT5wFcF4xWVhdfuugBSPv2H8vmFU/Qyrkb/zVsCPi8p8+cD56St+hPllwd7TZShEDQbMCbkCxAOxdDtmZ729wPCtuH1UqhvTg5+X0soaGMEldPjkjqQ4LoRG8SricpbHeXDoVhhfbhyZzgfa+KJ8q78zboMGEPeLBVCGxE+l7WIX8ZYKJeVdik6sYKQx/0CshBX2AyM95HwW5iJKm9q+DGiySP2Vh7kkcA+hQ4owyV+D66qgKiiJ6VVgaDDQBZBdaNuRY2xgWMW8Rc25vWzUW7w94TR5m/xqSP3B2eZaA3zxlFaxY3QPzK39RNwAuQezc6Hg7FJ5PmzOA90A7JD8ncXyQzBYEblrejmv7YrWODBKP9mVoCr3cjE3bCeeK6Mnhzy9ciUbwLwjbyvaCeMqyLMKXlncn8YthEzi9WFWOqsGVvnAGFDfx0fzAJiqptF+OdC4x14B9K2Q+CUizdeZ6TmiQCS47rEfjjzLT3sJ2sPEg31udX5Afs1PGwCFz0IDsWAmVUPNUYHsIiXDk94GEd4o0i1T24nv0YQOfKHoCoEEZtQNVDLCUS6Vshe2ycm5ACIxH6hGrB1bymQyR0/hvgrCN2GO1qcUlX4pCaNh2f6JvsrHb2DmFrZ9I1ZCVcPWKE+4YcZ7U44PY8Uu/heZ0uPBalzndKAJamzqStElv1VKCQOTNFslgWwZ6AC7YGHApGX1CbpKBbeYXyu43sW6QjDly5vEzmFtBVypIcr6qlMKi8EuCz5nOTqaJ+JBiSMLgekCo9gh7mCkw8y+usxYZonQKLMsy1UIrTduj1qX1bPKOU7Qlivqy8iqB2G8pYitxHkI50Cqa51udt6ooGOz/smwMkybPOYpDsWEpNbnXPXDy4VSOYvb+e7qbHE/g0RHkh/D+FFLaHJWfRe9FhqFJbuZGS7emwNSuDvoxdBI/nJsyWk4mcT9mq621GCBFHAZ3S6OJs5D5ZPA4Sh5E+Rxj9VPTRiBUCRPn4LiOVmN0FI/XsCUDnp7catLkVSZzJO8FnwH3sVv/EjtDDSQAA4iVPl8IDaGJQPZuuRqm8M9loVJNScfitcQtWZGOIKs4WjMlnB/Y1qYHGKAZCSPqgGCke6YVpcS6LI4T/K2bXm33plSyAhBIQkD8KIDMUTvFT+K40N+qL86q7ROHM+dBaaClWKWREZP1zgHquesPkQn0O3QUTMrHneWrMlTNsHewEL0csEHIQ7pHdhU4GkwagwXk7aCux/sw3gXmotreV1GNSwQiMs4Zt0eyZYYeOE0AiJRwkonQRkex0F7c4cy5bHFTmIrXY5Vgs+qZVgtiBw+oOIwywuMPQwmXQ1DZ3fZ5WJYOY8uHnVEapWrKo2GvS2s7Cce2/EdYiP9pNgxgB/jbV8gOFd1iazR7R2xT3VdeVjgCtpw0fpiLcfd3g7DeR2kG679VeMr7s/SXZpX3bG88Dv6TPdn8GdjoWvSo/nwv+pQbhngy5hTxnMIbrH78+bGxbS/ub9E3BG/7v70ex+cO9bh8H/Y4V73hXMlyzK7j1GbS1gmNfbTPOE7zd8E+1ZiyfKxjtcsd7dKk0y2QaW2ZMl7PfwG9XTqytTUzWPDfpSPdDzNFlE9Ps1Ip6/eRY1oGKc5+K/tavVGzNiMge/t/sfv/d/89PiRk/5vj0/98XeU2Jck/2+Q+EcQRlt4zYj0Xw8Jrf01Rk17mpaVqopK8z/MWAtCDeQC4HLC4YlRs0ncb8ya5A3L5iMqGY1Tml9o0072CjtYmA28g6gplPX2nh+zha+9l9k8oYh7aW/zWAIEa6ilDd0z/W5zYd6Y3sedrkP7TuPdic2PSRa09XQ/35AY7o0oVizJalJ0rMdFPoeZrTi99wPHqoF5JQyd6Xo/cQPBPjRCvoMgP7zedTX9mGsYxfPDhFgC/XeoyR411xBBabUnM16cY3Ra9j9MsLrL8Q81XalPPgwNXTBmqae+9ZTFW950t624v6qOcq/zBSkE2b5d8WEmt/PMxRjs470vsuP48fSRcPnBpb5BBzzPPS+Gyk60nxuIIRX+V02KVP+/aipVeBQvz970vBzUT308r/Rish5X/hXAGMFf4bv05wRbT9d98CcyKP/4T2eO/vZPsUre8F8/oXD7LLF1pOBrlQAMwXi0f6gPu+xEpbB055j/2/H4qSJLtjculodZafU48ectXFTo3id/ysTV3sWTz/2VkP2DU4InbOBeJ38ap/PeXQT59i+xj37+i+Wk/NVwW+7fvPCnkqm7nD9l/Z+zm/qB7x8giBD2rAiXsZmW9jN5+NG4UVhd2ZWpfyAPnCoj7ztW9EckRSs6MdXx5D9A14abNYOVt55uqydrz8H+MJ35aZ3XubpOTA5QBqKfx460P46gimjtnwF1K7x5IX+w18Kd7zEHi7UnCnOy5yMuxSSH/g/wivtYLH2oNiRTlzsvunuWyyey9zkq5OXbwYE4laHneeUzGDqzkfgaQ1lNdPeDK5FUt/fp2+P/D+hoeSnsfaPU2i8cW+LI6B0Sgdun2rosJ4hLvpS3gUn+/3h+xgJ68nYuG/Ok4WlaTpT+oOXmZK8T7cnKcBEpczfmKX70cakevVWpWUJDUJ4niwUpQw/JvJOy8JJaOKEaEUCSBJYRSm7BZHLDCmLirBVfaijEKsQUPr8BO4/P51ln8wGrf4MBEstTzjyh11tzeTHEKhQq3xrZMTfPSiysMVijOvQWYoGOnMvbTcRPaW0ZIL8JDl4wBE4oTVk5TFVJx065wcj0SJxT0gDTwU9iugs2Pj2djVgm49FHYB+A6oOJ7MFiJdpX+TdX/ffUp9xVa1kZIWWhedZpdI4rxWJ6nHAViOWYt5oRERIjI5wdJeXFQtvAKoVrNLqglIEkf8MFFtOwHVQiPs+MRfGsuQo5TwqAs3kYFBLJYfpVdzznIkbz9idwv12DERcgVYUb0WVCZvdO7rfgQAus94zYAYOVMjI1GySB/ZkhfnK7fBhgBCOU88t8jYmz+DwKLwDF21+xIEsjbooLk3cBNUymomJpXmdS2A/QjR3RCDNSlGuN4izcGPZguG3f8AvTxgS6cklVka6PfMLvQHslvVjcMT2ALAnMI5Hv5VMxcrFIWg4bKRK5byBsJOKz6ud34PtxO/BFUQhArM2fTe5mmHaFdXRZ8+Xk2St6q6EqBgkaGIDqgWU0QXhJ7+ClS/wJrVWpYODFSigwmkddiYqQTK97FMf9ht7OoOzSKMXlw30fE70busCu+ajIwgIFsDjTr4Zb3DIA3AODFLyA2bzdYY4UMAGSyrERqp2wpTTTcwah2uqRIIwJ9NXuvBnp9TVU+nDOasnw1z6l0WH5yWGD9JEA7UZbnJnRvYsoNYi3hxfGqejYDjPDRLFV01x1bpF+FOLxPsgDKm0zzPNpM3lz2AWvpNjJA+qEFyX2S5qG2xbIORzKjvJ01TGMubtmERbgV8thfuCwOHoWGE3kSPD91FmiSF4xJquw5ekZYEbfMtpqEFDzeZnXJErYvBUS53RRvqLUVZook25yN6aFOcQ8MVOz1RUalQVl5RMerFq6cxvRM3s7BkZR5S5Hra6dfqB9AH6YXswI0omZIR0Nk2AHtOKFZTj5nfkdqoFhsbbrEawuhkgNCxVm+NFrugxbXOoqM1CPrFYA19g2gzKGmOhRMgeV38bV2etBrkJHVso3R9VOTPndkudSh/eaJvzFnE+FE3L4pPXyS5L/sSRh1l6hSP/mH4omxpML55rZJqGgvQTzb4VW8TwBc6D3hr6kJpz6Sat65Nh06opUSuP/eZX5v9fh63+QrL+omtlPDyBPhLvQ64daoxmd3/oQcFD6KM9p4Q0NMuAky48+zXhbp5cg3PLoADWRY21T9teaO5ryeIk5vBC8qTf5x6BxQQVhHvQM2H+dRwjJdHHdquxpzNRaO/a9GvZ2IqPOt5kwVa3PAqnj0nKnIJLw+7sFJngweOy4+lFanm77CbU+B6SMd6gPPnfpbUKl40g58327razW2m5cHyHdZMrdwHzXTqRLnsX/qA1QqV2tT+tpiUCuA2o3+RDOlLCkwdG/xzWXiBfb/bwinREHynSHIhCfEqh+8353jzb7WbU+uF7mWVKQYfvYJmab0sFg+G9+xl08DyX7rbeTIrQNPjJLw1AyAP0WqWujhkp7EjN+Km5dziMNlPa0xYwD721Lkw6eFLrLF6JE0usuwUbaBOzRnrbEkVUGEVAO4hfT7RD7gZGsFjvi7KOPzxhiL5q3DtcaWcZYAchyzjmdJgH99YQyuxwnpZ8TZVuNMqetcrqq5nHlWiLCfCwqaKFWP+rQDXdZay5bQj9VCUILvx9XSbpap05xVXlmdVRa+/BbXuFD9/r22HYu4YrctZ9IO5D/IJFH4psrvFUcS2e2klRIQn9F5CyJ5m2kq1epFJuN5U++9YlmuKSSJYtvLIYHPAV5hBIpK10GDWCVYckOUyzkAN4Z6dnAGTVFDuoGxIKLEJ582/ZAJE2xXpH1rkCO3svn7UZCad+XETh+yHFZ6xY3XIXXkbjFGMc0cq8fWVcGUogcDeB+OIHOfLR/ajQzMixzMbvAJSCft/nZLa44sDXMmryvZVhujcwDqhM3hA//vAYPuFWpdU4iZaRR1XXwBgIHwo+XKl0Gpg+IhYEgLAIcBSvpSMjAiCQizsA+A9r4ciEWOLisA2EMyOi/oS8b8mi21HzKnxBZxR7MksIZgxUAosb+gDSrHGgjn+Km+uP4BVR6WUQDbDbYBxlWNXTFLIn2UlAPR++rNdBGSnswr1EDOlBFIMXjiEHEoydzj2LiCw3fwODkeO6DA2SP7zbaqplWGA5kLdRKr/l9xE/k8XA0kYNuUeTIivcx+39T0oayAmpC4SvJ7YzuWG5k9mJaIbDE4WjML/MxJvctCOQssd+ailwbIYnizkgOW5Nku21O0hDxe7CZ8l8Zq7sAvKmCL2EF0eRfzkajC1oWsxtZ3B9AeAl9ZEtJxY1ZysdR7IIk5rM7O1G+AeSgtasV9MW7VLWP+1rWcYtB+FnQHrWvtnFLPnKdU+cjO1qYVjM7gMI9jpmbBfPmgxRYrJnekhPiixPq7IWGhnvpMzl6Sg5wkHUlKey3cUPldGyGy6aZjgHYMqGhAJDsu6+L+Kl8IKAnJmSnHIsutbQMFtKFGd3do6NQ772ue/DESJKxciesWRod4vm7JOh77byhldCoxRoMdsGmgl0rYDhA+/Yy9kr7GUNUGsE5olR2OEyic3XtZUUBFAl+Sj1EfgKZGHP1833fBlgSp93IudNGBbsHth/f40pK20fxZEbBA2e1Ff/iXLGzJ8fY8rsVumGGNemaX10nTHWGXht/XnKBjp1txtR0pIgQTtSecFphJ31JB94R3QQjuDRXxEPO4Ml5Qp4o+xK3GKIXFJlDS6Jmk7YqDMaArM5h1QKgbtz1i9diGAXUuA5Xzq8/sMs226VY/BXdsA9XSCTMcGuFUS0+ltu2EhxuGR2OC2vuzThG127tuaj8ksgrjgkLXTw7kbefPnK5Wdw+YH7XmrnIxdKqAsNWo/Fiaf/Tb9HMOfbjXU+fuSp+ILuXGbK5cM5ee+mTloyj3P0Y36DSbETGYxu7KGD7LGdSqiR8pihXbigdNmyUaPPL+HAz64gO/r06TnQJMu9BOcsUsMXAUbEjdBG/jjqrjmwy78qChYH4B3VUl51yKEQCAmDIH8+fojTMDqpzO/ahPUV1z7z5Y0pNc4XxZ0nPusTPZJQQ5jPvS6syWICU9dvDknHW6q6rv/nVkQfOo141+bLJS1646nhS7ljg3380s8634yC7PenhMxffzoS8oF11/jUj9fPwh9h9SeJnDcNDLp+z1EUxWNoDAONC/3yDwN5L/amz0EWVT1orY4esfQYmI6P7GLW1pbA9bOB2QI8KnX3nGQWJY6JyijzTGt0B7oUGHsHBWKap8CUcZ4f9Vm/uMPcKlSXOLW+4/NHmDFrjbznCvo1KgtOm3iodODI0kTlsHq5DOhaF/7ckHJtrn/74JpVgueXVXJLefUzotCmdrwbNlYrAzDCp6tJzHe0qjl2ldj/EFOoFHIcp8r2EC5aOQiNkiS6fGHzj28re767ZKVrDRD16kVvcuns8iyj84gh907KCMTnc3HhxMe2zc4fGCIM/2yJf17Nk/FZ0xIW74g9Orh7D/mj+FjjubJ3xHMHeo565IYxuglwYVglGfz7XXMIcuNOmOkp9NvT9lIJi7egDUfS+eflm5IqD14449ByHvpdlzNSqV3iFHx41yByGNtVl7LNZniwAKdwcgdOmV04tgpF27solgXBK2hnYfl1FfXmrd56xwiLNKzcASI7t/ToW8yQgxIGVSmY3VqTNoP8GLypWw52BlR+Jxdysf5g0r+TWyHA5x84kHqlqtbCr4yTEQoHQGDIWwfYevli2mCbXWn2UGqJPIskR9TWmuv6TmQ84EV+GWeOJ3kWT1xG9VUgRkt9wambdE3d4ZmhdZmJutX5feCUbybYwr5Lw5OQoZoFxoHfd74OONjbBtuhU+XK+y7+cgpPJRIIc2BhmWFgfC1aXirWw+J2a3JbF8mZYkttViWUMOWWWKtc624iO9mqt8CZpa5jTjEnhz6FcrZAlJ4cnyR/D+IFOz0axw7LRxHjQNQr8Qj7qp6zivoKNRop41kIzVt44v58clrkE5YuOAOEJrRXj2df66PtbgKY421GGxyGo8Q7U2NglnJ8N+7IoYK3HQYWC/C+4K01jj5D1UJIk8MMp98R9A9tP0zk+UaRlWToDTlp2CbkG6ZwZE9JLHTfv0s3XjWJ4XecA/FgpFABu9ECBAMAvUjZyobkd3pObLBjzfPmJ4fMzVbK4m7ltwMHqhat/Vj8K8E+CajFSXqXOSvY4pYghKMZM0+/sRRbQBNu0k0v0WaGA7XxA+BixYi13KSaPQt5FDCq5D58cp2Fvdy0HvMFe3ya3l009xeAqzGh/MlniRzKUwrBg5nzUm/Tari7DbwrtrmHnYOSAZSMEe7eO0d3FoFBsrOPkva8rOrFlviKkMiifBFaRJUTPk6UM727YSuBqSH9iOLPQGlkYDm0TWokdqDKk6lj4m+ufLJDOBTN3c48e+erRkmca+5WWjp1yGLMXlX1kGLuUX9qYtJKrM4GVroThqZ9ySoEB5ZQ2xXnwwCC6lnw7lw+cn90Awur08/uT7VViWRe50LrN61TrnFmkc9D1kHpVEpO3UDa1btXkc79ZobWw+DvPUkYRlPSIiA9wxZMJ67T4TtavqqP8Z5b80+1n0l8A/rBv9m8LO9yIVZ6wWwCC1H78X4HeWhCqjZ64BXHGnU0GW/vTZJmOy6gvi3V/8E3/f1SAwpLM/htCmb1NFm7Nl1nyhYTRUsIyd6Ca5HfDEl1o7Blzp8/dcbwoNdcaT7ZnGmupZk2y19WNUDhCa9jyXAf80/1e/yK/djXwRXndFQZ1Lqk3Z2yZeBx3Mf7VV6ouLPgd9KotQV9Patv8HNEC349+LLfdLb9KVxtD2/7xYsvHXJLW6TCrz/NYveSef2//Jz25jVt87g8TvAp2V8FxGza9gGPS6/KmBCyt5IeLE7LZop70Fre4jaIJW/c8e5WvvAfDiZrE6ccvPheJYid/sohGK6YPLtkycav2/N0pB7/UaILA7t0XnwtHR6a9c0t8I0He9NPml4BfAv7/GfBWOI7gMvcTChR49d+JqlzBjMf8NUBPwgks9fNaFSHx/44iQUAfJDm6SM1SqCDxhPMrTdj6P++UkJjZNlKOiZ+N4/0J4zV3tTd2a8Ki/zM2qwx+OI7TzNE+TH/v32natsibvJiPJuvlBshrmstp2tvWlNXF/LlcQqJfqshLwC8B/98FXC++k2r/pdy+Y9TaXPU8wGpzR+ZPM159WPRiqTi834v5jv/HXyfkGoefn8Bd74RlzgxCSQEws3YCZsPlRCboS+UMzON8V/juTXq+sc+CEPw3Pe019RidDqM6ePf2CYGw8iCDVevE+w5XuNIgk/HaUP7E4vR+PybXHRMP5XYKxuT0c/UEb9Zd7oX64cHEpA/njQn+OmqCTTzcvfIXUp4Dc8e9kuuuTGxaqdgwtjJfRT2HbrFbNTYZXkJ6Cem/AlIbHuweewoRgWQN9bp3NJiHftqgla6MnP/i+O6E4cGVSD3Y7b4/g6d1uB8SoFu87744Q02vGH6ge7JX2F7rddI+VVRaO/vTPw7Vd5Gjp4Qd+AmLE235AxpXPmCpCQIjfrafLG5b8AcErrK4pGL3Qw3lD3xaucWY+A6WuV3v/Kq6ausfhox11f9LQOT0jF8PRTQ76adjiN7OjOrCmhdlXKUoLMZ8JSe8c827gXeex0+R/EHiUV3IWa1BL7XuJaT/IZAwtMoo59AG5z5r2o7RVS+3zb4keUnykuQlyUuSlyQvSV6SvCR5SfKS5CXJS5KXJC9J/lMS9wbqtsFv36uVBAc8t1N++OdNVIJVraQpYd8NKXTxOdh3f7+P0fT9Bny6SZOsbC/BvtfTa1ubI5wTiqX8d78y7eoQDX0vsP3qMbZB/uF/3R78ayrxyAGk7VGve3R1TcdwmVAkHb5CNXdkGm/lAm/z0AhqWEcvOEb1dKHoXLw5xBuy1Lk3jq/p20RvFzeJWala4F2Ec11/Mh+Bk9n7EgW1UEHiWmTv6TzAlxdqZYxN7Udyjqq8THf2bZ1h3cyMVwOSWaqQqr4EHyizWgFwtrto3bsFf/B6eq8BbMaXXBq9HYFPQtXE97l3vandx83wa+3JAqtGfcALz+h3b75ToPTdYVD9TDS7nzB8YUPtr5VdxjXExHT1F7aSAgPLXKNl3YkF+2oc0uihpUn+RnJqrdUok9mCy78a4bSXgYQvrPjQNnDsaAvo12sGC7b1dIZr3GK2Zg39ZG9V5HSZSGV/tX4Nrxio9gPGYOUcenyknNk18uXhKGmq4cEVfm1gVgsj02N35/1y9vBIucFAx+qSkaUUZrP7BQZp8F7518Fs9I/u42fezO4RR9lmiwoMBQqd4d0pdeJ4iUSSMNc6+0aheWMUGv9A7LTsKFTwRTUonJ1rFBujPCN4k12i39swc+nYK6zKkMjvWL1r1AlV77F55YOfhrjkJpyasrCSRyVhpjTcniWTbzscRf0gqyKekUd9Ejj1rLg8qp93KV9pTZrPpQbKT8HR5VNvwipB84LowuUZLkHR9xHRUoQcm05eSMQrBraUZ2xZdtDTh1XQa8XryDD0VlU+L50Zrv1ZrIa4xqiSk310t2qWWT691qvERX4/Dmcuu1zIYyHlTeEFSG17CpdLjw/5PKoei7PWG++MmlGrb1pSwpcBCnD7EcxHhXTM6h/pJxdJETuDiYQ3sdHl7ET06Gy1mVWvgFKW1XTAQviJNTTcyMKGOR0RJik/zNN9PMIsjg/ZRC0OvIt3nO0NipzJodSWyTg/idNXkePuoiLzqPJAQQg/d3lCWOjBYr69o4CeHD7UoDDsX8Q1eIF4oUEpr8uXri4bxafWdvRCUatMdsbMSnPt4fbuubuMmR/UNK273YFz2eHpXOTGjgGt8EYRy7Oosi1+o42RYYJIRfTBPPm9w1FV1xD8op338hTTimsrtTWhITSKGcktrlF0mL9ILS4+WGt0wfMZPu3Fml/rQFWap7ksOK7K5vV4V6XylqvHldHHEYTjbE9U3TPovrqIAnT1eo9iKM2fwlG9i/uQfY0ZMh/tbG5iWC0tg1dtoTi+bhQEquss1kVgAijNemLUXP6NlZMInHsTlYA1oiDhM0d7zpkRQ8+zte7Blqymg7WJ7iOhBh6SeWc5JerK3sGrh9spCunQWfRZQXZUewU9ub2M75IJRLyPAikefND4mJh/K962AlWXsU9HqdeHrJZCmTNlPuSbXGgRm7STiZg8BAsFVZi/oRJnmoV+08ifEzso4YtQTdLVpnQklJJ+DHCfcuR+YYTq3kBL44icZ9znU/WkUMfwUbrPAG/FJnqprdF3aUKa1iUdk9TlmTwbRC5HUsT5/tG9XYJ891p7kyZD1w+yUKkxGskZWJ48bt+hYd6rXiDQoqKYgeFcZYrtYRqM3C1eOKWBvj0sMknCGvF6o6AzmZg4konLus3ItO2Ylg1ZS2rD3WqNB76sVpAvTHlw6a4UucLvS2XYYGOfcUg4yBdSaexeMjJUtrAj2p6NztS6lBv1lnEeYs3hKHZL2wqXMla2Xc7sv6Fvztb2VtfcHVeYHFkyxipsROlen7MHmrkfHLBg+wcqLcldNVp7P98esif95FnLoF7M6z33RCfVVVpSWOq1phvb7tKwM3nv4+VdbXIylxcQzXP9K+u7oJF8Pl8ATDf7JvII89CJwiqlfqf4rla2W/MqjWiyw+QMWMPyo1Hz6nmX0Jk2CPip0w3VYCC95/krzCdCoZAbQNXaMbBcHdm3gXxerjnWy3L5Er9/Wmq8hQSg98kZ+U0fTlnNeQu2u5etU16ij1iEnaNKCjhvOrCXAVfryS6LaIwLWSQXCPmJkQ44M4qI4DQXFnG8C05jZwt4F58oh2semo3aJbS/4VBWNtdJXpK3HF3TvHej4QDWhUdhKNtypVxkW/r9mEm0WGT7Fcp1tqnJ2v2uZpcXSfvFfWTXkHIRf0bBrcD68zeYbTAcn0PjzkmyDT2CvV/aZb9cMO/UQsHbcFGBTrlHYehfYD2xMFZ0DN4A4DpSW8QhKCW3rR7w53j7g/0Z9f4C7ZNkEc/yy238PFcGsBesNAJQfGMw4xJEs5HObPS7TH9IcaYtHBMWekuBQkjCjmufA5NtIVCgiiwWJyz8GbgUm+FxS8Y2X+UPXL6QjmWahIJwjhVmO/PVKV8lheh5jPxJlDOEtlWt3+UWVSWEMWJpWVC6n4rE8axbV1AMXT/EWu9KHh7JY7W8UovXmtSRqzZM3/lRAnlsVuzmCQTf5zpz+kPjs8ZWSbNbLSChPswjIOW3veVx8A3TcxV8MJKbHMM6SSdsVyxPDGtLto3Eczm44U2p6gTKGcs2sKIB8NnwWnWchihCzAdO+QYKXq/etwmkjMmC0ql12rVKRMbj04PonLOMSGJR+xTGjV4r/bAdeeqsmGk7Ky/tzZgzpvFZF+nppj1zx76nvk393GRaO2aY/S6Xj+anbASRdXCwDTa3FGbXnXuNzymbncg7RNs9crkRkycvp7fFmVSXtlQq77ic3bH5CLNFDIISFyz2iRj7v0q7eKVAl0IxBex2imgqRdm7VsZiDFHuYwg3a5JNVaLavt6TRqZ+jaQrMDHEekU7emXQAAuJcSmY3xWvlnyu8+hKddef4JzhhLjOm5cFTektwlDhmNc9Vzt8JXGd0yMZ3jJwrJh801duCSr5HJslHRYsL1V/hCu5A+MgfAnfSR0+DeiAcc3KlQMY9t8WR/PkeopEKomijKhur1LIEvfBBFoDAgfucfVzZZoful2ukq1PY+uZN7non/Ml+nBjiGw9EUf7vt3n6ZtqMxi8GZ2RZ/2F8QvHdjwKMe7xzu8gJY48Q0yRc4LPdN2Ey+QGgyH72boLRhqprYQ64urN0/a4cgkuYWuZ8/pQ1JTqLuxHafbk3lXPxBrH9FNQo1fz4TiAsNdXFVVYbZh3X/OzGE7yVev/tVNDzKVSpP0p5WumNq19DtMA6VWSA5g7U7untNcJmzaueXBnROI1SbwEz24aj4OoIoHQwlsjwTsOHIkijFlD9qMoY8bWUf3RqFX3rxYVFIMRd0sxllWQ/qK4/Dq9ZlFJBbxvdGaOzx080s3amS5ytCMkI5yGIsjnyBUWW73+3XoFvdh94lLcvpkghblul4AHB7t/dD/cd4DdCijJRwb5yugmHGcQR3W/MNJ4aORpNoHpUHntrQh+VGnkK25LkXUDTmbUkr1y80PYU53qCTq+eSzq5tcvD+9ITB1Z9Vs0udR188bCGtp4PHEfKHig1rm8ZHrpjqWL5YJYcBlEPd/VRr6cL+IRDsgVPts7UHIpZMLY+j60MsfUALjuYNbzzgFtgBAFDkCYyw3u073Q5YLNS/rnOZj4jiC8bKt/RrZlR055bu8ghqwh5nDmz3cUNnXthetwZqSjE9nsyj4Uzqdezqe9Xo5HXq0Qt44/LUOy2WRPgqvN5Jy6vR45G22CUxaEr1w7iMkzinrZLgeAjhVdqO+cnZ2Suv1wbfj4ksTW6ylRqbXjPjzPlWte6hHEVqGsRBdYdTWa1bOmR7/TJy1eI5npSgZ7RByrSCm4ct0PRb4SzYuBqrpSdLuFModB5qg00P0qMTz+XSkJFeAyKp2TUSAz/3pm5yT/DaXlvydCbqlGXZnauTG1fXzS7zawB77vEVCrFlrD3JNWuoXao4/ZKm/6NlJEq911zUMN836gst4n2e8PZfhJ4xvBs89Wja+DfwcRphURfkA0GKBZ5ijBgGAsJuDGDTmV3nIVHqtSjkfT9Ef7p7YSforfYgpxRUjhFqi81GgFHx+gJ98Spx9/Drvk9bHFTp7I4nzdx2QyrW1aaatWlh7/W8I1qpKVjCVcNw7at2XY2lMNmIUdVZJC5BoCTX0UWBOrRfNbIOQFBtI14ECw+8DMTbaT+WpBQtV8q8UVReNbyLzwIraNH6shMvSh2mOOAx9zzGkcs266N7oczeN8/jilPLN9zRRsYURQN/SF2qyIrdcKDrE2RJ+LchR6jqfxKbbtPdN3Ia1uTDeaCcLoDE0vQ96y7mHX9rVjLzNnnxhmhAwWy0aKqZwRPueYJ9WvimMDOEz1QWCNvd/ooI26VAdnD5hC10J4F9e/jiXjVZaeh72u2mAGB9hloqMbUirbaKtsCCrSLEWF0xCGPKnhXVumzJxJTUxXRLbOwM5UFbTtMv/d9oUtfDbOxbdYqbD5+yOmuk+Pq+6Zd0Czu6Z3UyR7imFdGFzfCnZj2IeiumeamxLZgzZjB/On4o7DhcfqMjsGSwYN9SlgkJrlLij3hkDfFAR6nqjp3xTpzwDJ1bnzQGKGxgM3zC0tvqoUHt15mSvjYNl+OHaUV/EYXw6wmn4sxl2ePsrw/8l0LV/Rv+mcAyLJo8HuC5ZGKj451X16Znt1iuF9XQJ9e6qvu5w8lf1XFe1QnsAxdK5n7HTUSdkLUpu2Sp7++GbPtxO/bTY9YQN6rDAO3lyxR6rrderV4/V3RU44dhkSV+oKlM515a+Nld7zdwJ+tcG01e57As0lHMfI0OqxsdI+6y2qIDkqhULnVOW3k6fOQRe85b7+6ar1K8s+/vKf/wtQSwMEFAACAAgAZACNSWigejpNAAAAawAAABsAAAB1bml2ZXJzYWwvdW5pdmVyc2FsLnBuZy54bWyzsa/IzVEoSy0qzszPs1Uy1DNQsrfj5bIpKEoty0wtV6gAihnpGUCAkkKlrZIJErc8M6UkA6jCwNgYIZiRmpmeUWKrZG5uChfUB5oJAFBLAQIAABQAAgAIAESUV0cjtE77+wIAALAIAAAUAAAAAAAAAAEAAAAAAAAAAAB1bml2ZXJzYWwvcGxheWVyLnhtbFBLAQIAABQAAgAIAGQAjUmHb5M5aCsAALNWAAAXAAAAAAAAAAAAAAAAAC0DAAB1bml2ZXJzYWwvdW5pdmVyc2FsLnBuZ1BLAQIAABQAAgAIAGQAjUlooHo6TQAAAGsAAAAbAAAAAAAAAAEAAAAAAMouAAB1bml2ZXJzYWwvdW5pdmVyc2FsLnBuZy54bWxQSwUGAAAAAAMAAwDQAAAAUC8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一带一路中国风主题汇报总结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Agency FB"/>
        <a:ea typeface="隶书"/>
        <a:cs typeface=""/>
      </a:majorFont>
      <a:minorFont>
        <a:latin typeface="Agency FB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5075</TotalTime>
  <Words>1268</Words>
  <Application>Microsoft Office PowerPoint</Application>
  <PresentationFormat>Widescreen</PresentationFormat>
  <Paragraphs>164</Paragraphs>
  <Slides>20</Slides>
  <Notes>20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6" baseType="lpstr">
      <vt:lpstr>微软雅黑</vt:lpstr>
      <vt:lpstr>宋体</vt:lpstr>
      <vt:lpstr>Agency FB</vt:lpstr>
      <vt:lpstr>Arial</vt:lpstr>
      <vt:lpstr>Calibri</vt:lpstr>
      <vt:lpstr>Gill Sans</vt:lpstr>
      <vt:lpstr>Lato Light</vt:lpstr>
      <vt:lpstr>Lato Regular</vt:lpstr>
      <vt:lpstr>隶书</vt:lpstr>
      <vt:lpstr>华文隶书</vt:lpstr>
      <vt:lpstr>Wingdings</vt:lpstr>
      <vt:lpstr>微软雅黑 Light</vt:lpstr>
      <vt:lpstr>方正大黑_GBK</vt:lpstr>
      <vt:lpstr>禹卫书法行书简体
</vt:lpstr>
      <vt:lpstr>经典繁方篆</vt:lpstr>
      <vt:lpstr>Office 主题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PPT Tesi di Gruppo BRI 69^ Sess. IASD 3° Format</dc:title>
  <dc:creator>L.F.</dc:creator>
  <cp:lastModifiedBy>CASTIONI Enrico (C.V.)</cp:lastModifiedBy>
  <cp:revision>385</cp:revision>
  <cp:lastPrinted>2018-09-24T11:19:22Z</cp:lastPrinted>
  <dcterms:created xsi:type="dcterms:W3CDTF">2014-08-16T02:22:19Z</dcterms:created>
  <dcterms:modified xsi:type="dcterms:W3CDTF">2018-09-25T13:05:10Z</dcterms:modified>
</cp:coreProperties>
</file>